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256" r:id="rId2"/>
    <p:sldId id="1500" r:id="rId3"/>
    <p:sldId id="1504" r:id="rId4"/>
    <p:sldId id="1493" r:id="rId5"/>
    <p:sldId id="1121" r:id="rId6"/>
    <p:sldId id="1548" r:id="rId7"/>
    <p:sldId id="1544" r:id="rId8"/>
    <p:sldId id="1489" r:id="rId9"/>
    <p:sldId id="1547" r:id="rId10"/>
    <p:sldId id="1079" r:id="rId11"/>
    <p:sldId id="1265" r:id="rId12"/>
    <p:sldId id="1502" r:id="rId13"/>
    <p:sldId id="1075" r:id="rId14"/>
    <p:sldId id="1537" r:id="rId15"/>
    <p:sldId id="1546" r:id="rId16"/>
    <p:sldId id="1538" r:id="rId17"/>
    <p:sldId id="1543" r:id="rId18"/>
    <p:sldId id="1503" r:id="rId19"/>
    <p:sldId id="1199" r:id="rId20"/>
    <p:sldId id="1542" r:id="rId21"/>
    <p:sldId id="1541" r:id="rId22"/>
    <p:sldId id="1540" r:id="rId23"/>
    <p:sldId id="1261" r:id="rId24"/>
    <p:sldId id="1506" r:id="rId25"/>
    <p:sldId id="1505" r:id="rId26"/>
    <p:sldId id="1507" r:id="rId27"/>
    <p:sldId id="1170" r:id="rId28"/>
    <p:sldId id="1144" r:id="rId29"/>
    <p:sldId id="1508" r:id="rId30"/>
    <p:sldId id="1490" r:id="rId31"/>
    <p:sldId id="1035" r:id="rId32"/>
    <p:sldId id="1491" r:id="rId33"/>
    <p:sldId id="1326" r:id="rId34"/>
    <p:sldId id="1545" r:id="rId35"/>
    <p:sldId id="1511" r:id="rId36"/>
    <p:sldId id="1539" r:id="rId37"/>
    <p:sldId id="1327" r:id="rId38"/>
    <p:sldId id="1492" r:id="rId39"/>
    <p:sldId id="1278" r:id="rId40"/>
    <p:sldId id="1188" r:id="rId41"/>
    <p:sldId id="1190" r:id="rId42"/>
    <p:sldId id="984" r:id="rId43"/>
    <p:sldId id="1240" r:id="rId44"/>
    <p:sldId id="1141" r:id="rId45"/>
    <p:sldId id="258" r:id="rId46"/>
  </p:sldIdLst>
  <p:sldSz cx="9144000" cy="6858000" type="screen4x3"/>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94694"/>
  </p:normalViewPr>
  <p:slideViewPr>
    <p:cSldViewPr snapToGrid="0">
      <p:cViewPr varScale="1">
        <p:scale>
          <a:sx n="102" d="100"/>
          <a:sy n="102" d="100"/>
        </p:scale>
        <p:origin x="16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87.19\Projekte\Pr&#228;vention%20problematischer%20Medienkonsum_P92\Vortr&#228;ge\Statistiken,%20Diagramme\Tabelle%20von%202022-09%20Statistik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Tabelle_Ki_2022!$A$1</c:f>
          <c:strCache>
            <c:ptCount val="1"/>
            <c:pt idx="0">
              <c:v>Internettätigkeiten 2022 - % der Kinder mit Internetzugang</c:v>
            </c:pt>
          </c:strCache>
        </c:strRef>
      </c:tx>
      <c:layout>
        <c:manualLayout>
          <c:xMode val="edge"/>
          <c:yMode val="edge"/>
          <c:x val="9.7930456904030724E-2"/>
          <c:y val="1.374373843753894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591803211168361"/>
          <c:y val="9.0809847239578523E-2"/>
          <c:w val="0.51364143799381068"/>
          <c:h val="0.82253700530375407"/>
        </c:manualLayout>
      </c:layout>
      <c:barChart>
        <c:barDir val="bar"/>
        <c:grouping val="clustered"/>
        <c:varyColors val="0"/>
        <c:ser>
          <c:idx val="0"/>
          <c:order val="0"/>
          <c:spPr>
            <a:solidFill>
              <a:srgbClr val="7030A0"/>
            </a:solidFill>
            <a:ln>
              <a:solidFill>
                <a:srgbClr val="000000"/>
              </a:solidFill>
            </a:ln>
            <a:effectLst/>
          </c:spPr>
          <c:invertIfNegative val="0"/>
          <c:dPt>
            <c:idx val="0"/>
            <c:invertIfNegative val="0"/>
            <c:bubble3D val="0"/>
            <c:spPr>
              <a:solidFill>
                <a:srgbClr val="0070C0"/>
              </a:solidFill>
              <a:ln>
                <a:solidFill>
                  <a:srgbClr val="000000"/>
                </a:solidFill>
              </a:ln>
              <a:effectLst/>
            </c:spPr>
            <c:extLst>
              <c:ext xmlns:c16="http://schemas.microsoft.com/office/drawing/2014/chart" uri="{C3380CC4-5D6E-409C-BE32-E72D297353CC}">
                <c16:uniqueId val="{00000001-FC98-4489-AE8E-24AD0D1FCA0B}"/>
              </c:ext>
            </c:extLst>
          </c:dPt>
          <c:dPt>
            <c:idx val="1"/>
            <c:invertIfNegative val="0"/>
            <c:bubble3D val="0"/>
            <c:spPr>
              <a:solidFill>
                <a:srgbClr val="92D050"/>
              </a:solidFill>
              <a:ln>
                <a:solidFill>
                  <a:srgbClr val="000000"/>
                </a:solidFill>
              </a:ln>
              <a:effectLst/>
            </c:spPr>
            <c:extLst>
              <c:ext xmlns:c16="http://schemas.microsoft.com/office/drawing/2014/chart" uri="{C3380CC4-5D6E-409C-BE32-E72D297353CC}">
                <c16:uniqueId val="{00000003-FC98-4489-AE8E-24AD0D1FCA0B}"/>
              </c:ext>
            </c:extLst>
          </c:dPt>
          <c:dPt>
            <c:idx val="2"/>
            <c:invertIfNegative val="0"/>
            <c:bubble3D val="0"/>
            <c:spPr>
              <a:solidFill>
                <a:srgbClr val="C00000"/>
              </a:solidFill>
              <a:ln>
                <a:solidFill>
                  <a:srgbClr val="000000"/>
                </a:solidFill>
              </a:ln>
              <a:effectLst/>
            </c:spPr>
            <c:extLst>
              <c:ext xmlns:c16="http://schemas.microsoft.com/office/drawing/2014/chart" uri="{C3380CC4-5D6E-409C-BE32-E72D297353CC}">
                <c16:uniqueId val="{00000005-FC98-4489-AE8E-24AD0D1FCA0B}"/>
              </c:ext>
            </c:extLst>
          </c:dPt>
          <c:dPt>
            <c:idx val="6"/>
            <c:invertIfNegative val="0"/>
            <c:bubble3D val="0"/>
            <c:spPr>
              <a:solidFill>
                <a:srgbClr val="92D050"/>
              </a:solidFill>
              <a:ln>
                <a:solidFill>
                  <a:srgbClr val="000000"/>
                </a:solidFill>
              </a:ln>
              <a:effectLst/>
            </c:spPr>
            <c:extLst>
              <c:ext xmlns:c16="http://schemas.microsoft.com/office/drawing/2014/chart" uri="{C3380CC4-5D6E-409C-BE32-E72D297353CC}">
                <c16:uniqueId val="{00000007-FC98-4489-AE8E-24AD0D1FCA0B}"/>
              </c:ext>
            </c:extLst>
          </c:dPt>
          <c:dPt>
            <c:idx val="9"/>
            <c:invertIfNegative val="0"/>
            <c:bubble3D val="0"/>
            <c:spPr>
              <a:solidFill>
                <a:srgbClr val="0070C0"/>
              </a:solidFill>
              <a:ln>
                <a:solidFill>
                  <a:srgbClr val="000000"/>
                </a:solidFill>
              </a:ln>
              <a:effectLst/>
            </c:spPr>
            <c:extLst>
              <c:ext xmlns:c16="http://schemas.microsoft.com/office/drawing/2014/chart" uri="{C3380CC4-5D6E-409C-BE32-E72D297353CC}">
                <c16:uniqueId val="{00000009-FC98-4489-AE8E-24AD0D1FCA0B}"/>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Tabelle_Ki_2022!$A$2:$A$12</c:f>
              <c:strCache>
                <c:ptCount val="11"/>
                <c:pt idx="0">
                  <c:v>Mit Internet telefonieren (Skype, Viber, WhatsApp)</c:v>
                </c:pt>
                <c:pt idx="1">
                  <c:v>Informationen suchen</c:v>
                </c:pt>
                <c:pt idx="2">
                  <c:v>Onlinespiele alleine spielen</c:v>
                </c:pt>
                <c:pt idx="3">
                  <c:v>im Internet fernsehen</c:v>
                </c:pt>
                <c:pt idx="4">
                  <c:v>Spiele herunterladen</c:v>
                </c:pt>
                <c:pt idx="5">
                  <c:v>Streaming-Dienste nutzen (z.B. Netflix, Spotify, Napster)</c:v>
                </c:pt>
                <c:pt idx="6">
                  <c:v>Infos für die Schule suchen</c:v>
                </c:pt>
                <c:pt idx="7">
                  <c:v>Seiten für Kinder ansehen</c:v>
                </c:pt>
                <c:pt idx="8">
                  <c:v>Filme/Videos anschauen</c:v>
                </c:pt>
                <c:pt idx="9">
                  <c:v>WhatsApp nutzen</c:v>
                </c:pt>
                <c:pt idx="10">
                  <c:v>YouTube, YouTubeKids nutzen</c:v>
                </c:pt>
              </c:strCache>
            </c:strRef>
          </c:cat>
          <c:val>
            <c:numRef>
              <c:f>Tabelle_Ki_2022!$B$2:$B$12</c:f>
              <c:numCache>
                <c:formatCode>General</c:formatCode>
                <c:ptCount val="11"/>
                <c:pt idx="0">
                  <c:v>15</c:v>
                </c:pt>
                <c:pt idx="1">
                  <c:v>16</c:v>
                </c:pt>
                <c:pt idx="2">
                  <c:v>17</c:v>
                </c:pt>
                <c:pt idx="3">
                  <c:v>18</c:v>
                </c:pt>
                <c:pt idx="4">
                  <c:v>23</c:v>
                </c:pt>
                <c:pt idx="5">
                  <c:v>25</c:v>
                </c:pt>
                <c:pt idx="6">
                  <c:v>26</c:v>
                </c:pt>
                <c:pt idx="7">
                  <c:v>27</c:v>
                </c:pt>
                <c:pt idx="8">
                  <c:v>27</c:v>
                </c:pt>
                <c:pt idx="9">
                  <c:v>29</c:v>
                </c:pt>
                <c:pt idx="10">
                  <c:v>59</c:v>
                </c:pt>
              </c:numCache>
            </c:numRef>
          </c:val>
          <c:extLst>
            <c:ext xmlns:c16="http://schemas.microsoft.com/office/drawing/2014/chart" uri="{C3380CC4-5D6E-409C-BE32-E72D297353CC}">
              <c16:uniqueId val="{0000000A-FC98-4489-AE8E-24AD0D1FCA0B}"/>
            </c:ext>
          </c:extLst>
        </c:ser>
        <c:dLbls>
          <c:showLegendKey val="0"/>
          <c:showVal val="0"/>
          <c:showCatName val="0"/>
          <c:showSerName val="0"/>
          <c:showPercent val="0"/>
          <c:showBubbleSize val="0"/>
        </c:dLbls>
        <c:gapWidth val="219"/>
        <c:axId val="641111624"/>
        <c:axId val="641110640"/>
      </c:barChart>
      <c:catAx>
        <c:axId val="641111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e-DE"/>
          </a:p>
        </c:txPr>
        <c:crossAx val="641110640"/>
        <c:crosses val="autoZero"/>
        <c:auto val="1"/>
        <c:lblAlgn val="ctr"/>
        <c:lblOffset val="100"/>
        <c:noMultiLvlLbl val="0"/>
      </c:catAx>
      <c:valAx>
        <c:axId val="641110640"/>
        <c:scaling>
          <c:orientation val="minMax"/>
        </c:scaling>
        <c:delete val="0"/>
        <c:axPos val="b"/>
        <c:majorGridlines>
          <c:spPr>
            <a:ln w="9525" cap="flat" cmpd="sng" algn="ctr">
              <a:solidFill>
                <a:schemeClr val="tx1"/>
              </a:solidFill>
              <a:round/>
            </a:ln>
            <a:effectLst/>
          </c:spPr>
        </c:majorGridlines>
        <c:numFmt formatCode="General" sourceLinked="1"/>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de-DE"/>
          </a:p>
        </c:txPr>
        <c:crossAx val="641111624"/>
        <c:crosses val="autoZero"/>
        <c:crossBetween val="between"/>
      </c:valAx>
      <c:spPr>
        <a:solidFill>
          <a:schemeClr val="bg2">
            <a:lumMod val="9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71800" cy="495427"/>
          </a:xfrm>
          <a:prstGeom prst="rect">
            <a:avLst/>
          </a:prstGeom>
        </p:spPr>
        <p:txBody>
          <a:bodyPr vert="horz" lIns="91435" tIns="45717" rIns="91435" bIns="45717" rtlCol="0"/>
          <a:lstStyle>
            <a:lvl1pPr algn="l">
              <a:defRPr sz="1200"/>
            </a:lvl1pPr>
          </a:lstStyle>
          <a:p>
            <a:endParaRPr lang="de-AT"/>
          </a:p>
        </p:txBody>
      </p:sp>
      <p:sp>
        <p:nvSpPr>
          <p:cNvPr id="3" name="Datumsplatzhalter 2"/>
          <p:cNvSpPr>
            <a:spLocks noGrp="1"/>
          </p:cNvSpPr>
          <p:nvPr>
            <p:ph type="dt" idx="1"/>
          </p:nvPr>
        </p:nvSpPr>
        <p:spPr>
          <a:xfrm>
            <a:off x="3884613" y="1"/>
            <a:ext cx="2971800" cy="495427"/>
          </a:xfrm>
          <a:prstGeom prst="rect">
            <a:avLst/>
          </a:prstGeom>
        </p:spPr>
        <p:txBody>
          <a:bodyPr vert="horz" lIns="91435" tIns="45717" rIns="91435" bIns="45717" rtlCol="0"/>
          <a:lstStyle>
            <a:lvl1pPr algn="r">
              <a:defRPr sz="1200"/>
            </a:lvl1pPr>
          </a:lstStyle>
          <a:p>
            <a:fld id="{F95DD7FE-F023-4321-B94C-4FEFBAC29DAB}" type="datetimeFigureOut">
              <a:rPr lang="de-AT" smtClean="0"/>
              <a:t>02.10.2023</a:t>
            </a:fld>
            <a:endParaRPr lang="de-AT"/>
          </a:p>
        </p:txBody>
      </p:sp>
      <p:sp>
        <p:nvSpPr>
          <p:cNvPr id="4" name="Folienbildplatzhalter 3"/>
          <p:cNvSpPr>
            <a:spLocks noGrp="1" noRot="1" noChangeAspect="1"/>
          </p:cNvSpPr>
          <p:nvPr>
            <p:ph type="sldImg" idx="2"/>
          </p:nvPr>
        </p:nvSpPr>
        <p:spPr>
          <a:xfrm>
            <a:off x="1206500" y="1233488"/>
            <a:ext cx="4445000" cy="3333750"/>
          </a:xfrm>
          <a:prstGeom prst="rect">
            <a:avLst/>
          </a:prstGeom>
          <a:noFill/>
          <a:ln w="12700">
            <a:solidFill>
              <a:prstClr val="black"/>
            </a:solidFill>
          </a:ln>
        </p:spPr>
        <p:txBody>
          <a:bodyPr vert="horz" lIns="91435" tIns="45717" rIns="91435" bIns="45717" rtlCol="0" anchor="ctr"/>
          <a:lstStyle/>
          <a:p>
            <a:endParaRPr lang="de-AT"/>
          </a:p>
        </p:txBody>
      </p:sp>
      <p:sp>
        <p:nvSpPr>
          <p:cNvPr id="5" name="Notizenplatzhalter 4"/>
          <p:cNvSpPr>
            <a:spLocks noGrp="1"/>
          </p:cNvSpPr>
          <p:nvPr>
            <p:ph type="body" sz="quarter" idx="3"/>
          </p:nvPr>
        </p:nvSpPr>
        <p:spPr>
          <a:xfrm>
            <a:off x="685801" y="4751983"/>
            <a:ext cx="5486400" cy="3887986"/>
          </a:xfrm>
          <a:prstGeom prst="rect">
            <a:avLst/>
          </a:prstGeom>
        </p:spPr>
        <p:txBody>
          <a:bodyPr vert="horz" lIns="91435" tIns="45717" rIns="91435" bIns="457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1" y="9378824"/>
            <a:ext cx="2971800" cy="495426"/>
          </a:xfrm>
          <a:prstGeom prst="rect">
            <a:avLst/>
          </a:prstGeom>
        </p:spPr>
        <p:txBody>
          <a:bodyPr vert="horz" lIns="91435" tIns="45717" rIns="91435" bIns="45717"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9378824"/>
            <a:ext cx="2971800" cy="495426"/>
          </a:xfrm>
          <a:prstGeom prst="rect">
            <a:avLst/>
          </a:prstGeom>
        </p:spPr>
        <p:txBody>
          <a:bodyPr vert="horz" lIns="91435" tIns="45717" rIns="91435" bIns="45717" rtlCol="0" anchor="b"/>
          <a:lstStyle>
            <a:lvl1pPr algn="r">
              <a:defRPr sz="1200"/>
            </a:lvl1pPr>
          </a:lstStyle>
          <a:p>
            <a:fld id="{95FFE6BA-BB06-44FF-9776-8E690F585F73}" type="slidenum">
              <a:rPr lang="de-AT" smtClean="0"/>
              <a:t>‹Nr.›</a:t>
            </a:fld>
            <a:endParaRPr lang="de-AT"/>
          </a:p>
        </p:txBody>
      </p:sp>
    </p:spTree>
    <p:extLst>
      <p:ext uri="{BB962C8B-B14F-4D97-AF65-F5344CB8AC3E}">
        <p14:creationId xmlns:p14="http://schemas.microsoft.com/office/powerpoint/2010/main" val="25850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nd.de/lifestyle/hot-chip-challenge-bei-tiktok-wie-gefaehrlich-ist-scharfes-essen-Q7EIFTLOQ5BGPOKOH6TSOZPC5U.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ris.bka.gv.at/Ergebnis.wxe?Abfrage=Lgbl&amp;Lgblnummer=54/2013&amp;Bundesland=Ober%C3%B6sterreich&amp;BundeslandDefault=Ober%C3%B6sterreich"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ris.bka.gv.at/Ergebnis.wxe?Abfrage=Lgbl&amp;Lgblnummer=90/2005&amp;Bundesland=Ober%C3%B6sterreich&amp;BundeslandDefault=Ober%C3%B6sterreich"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bupp.a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2</a:t>
            </a:fld>
            <a:endParaRPr lang="de-AT"/>
          </a:p>
        </p:txBody>
      </p:sp>
    </p:spTree>
    <p:extLst>
      <p:ext uri="{BB962C8B-B14F-4D97-AF65-F5344CB8AC3E}">
        <p14:creationId xmlns:p14="http://schemas.microsoft.com/office/powerpoint/2010/main" val="1443711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02546" y="10278799"/>
            <a:ext cx="2984013"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5" tIns="46242" rIns="92485" bIns="46242" anchor="b"/>
          <a:lstStyle>
            <a:lvl1pPr defTabSz="908050" eaLnBrk="0" hangingPunct="0">
              <a:spcBef>
                <a:spcPct val="30000"/>
              </a:spcBef>
              <a:defRPr sz="1000">
                <a:solidFill>
                  <a:schemeClr val="tx1"/>
                </a:solidFill>
                <a:latin typeface="Arial" charset="0"/>
              </a:defRPr>
            </a:lvl1pPr>
            <a:lvl2pPr marL="742950" indent="-285750" defTabSz="908050" eaLnBrk="0" hangingPunct="0">
              <a:spcBef>
                <a:spcPct val="30000"/>
              </a:spcBef>
              <a:defRPr sz="1000">
                <a:solidFill>
                  <a:schemeClr val="tx1"/>
                </a:solidFill>
                <a:latin typeface="Arial" charset="0"/>
              </a:defRPr>
            </a:lvl2pPr>
            <a:lvl3pPr marL="1143000" indent="-228600" defTabSz="908050" eaLnBrk="0" hangingPunct="0">
              <a:spcBef>
                <a:spcPct val="30000"/>
              </a:spcBef>
              <a:defRPr sz="1000">
                <a:solidFill>
                  <a:schemeClr val="tx1"/>
                </a:solidFill>
                <a:latin typeface="Arial" charset="0"/>
              </a:defRPr>
            </a:lvl3pPr>
            <a:lvl4pPr marL="1600200" indent="-228600" defTabSz="908050" eaLnBrk="0" hangingPunct="0">
              <a:spcBef>
                <a:spcPct val="30000"/>
              </a:spcBef>
              <a:defRPr sz="1000">
                <a:solidFill>
                  <a:schemeClr val="tx1"/>
                </a:solidFill>
                <a:latin typeface="Arial" charset="0"/>
              </a:defRPr>
            </a:lvl4pPr>
            <a:lvl5pPr marL="2057400" indent="-228600" defTabSz="908050" eaLnBrk="0" hangingPunct="0">
              <a:spcBef>
                <a:spcPct val="30000"/>
              </a:spcBef>
              <a:defRPr sz="1000">
                <a:solidFill>
                  <a:schemeClr val="tx1"/>
                </a:solidFill>
                <a:latin typeface="Arial" charset="0"/>
              </a:defRPr>
            </a:lvl5pPr>
            <a:lvl6pPr marL="2514600" indent="-228600" defTabSz="908050" eaLnBrk="0" fontAlgn="base" hangingPunct="0">
              <a:spcBef>
                <a:spcPct val="30000"/>
              </a:spcBef>
              <a:spcAft>
                <a:spcPct val="0"/>
              </a:spcAft>
              <a:defRPr sz="1000">
                <a:solidFill>
                  <a:schemeClr val="tx1"/>
                </a:solidFill>
                <a:latin typeface="Arial" charset="0"/>
              </a:defRPr>
            </a:lvl6pPr>
            <a:lvl7pPr marL="2971800" indent="-228600" defTabSz="908050" eaLnBrk="0" fontAlgn="base" hangingPunct="0">
              <a:spcBef>
                <a:spcPct val="30000"/>
              </a:spcBef>
              <a:spcAft>
                <a:spcPct val="0"/>
              </a:spcAft>
              <a:defRPr sz="1000">
                <a:solidFill>
                  <a:schemeClr val="tx1"/>
                </a:solidFill>
                <a:latin typeface="Arial" charset="0"/>
              </a:defRPr>
            </a:lvl7pPr>
            <a:lvl8pPr marL="3429000" indent="-228600" defTabSz="908050" eaLnBrk="0" fontAlgn="base" hangingPunct="0">
              <a:spcBef>
                <a:spcPct val="30000"/>
              </a:spcBef>
              <a:spcAft>
                <a:spcPct val="0"/>
              </a:spcAft>
              <a:defRPr sz="1000">
                <a:solidFill>
                  <a:schemeClr val="tx1"/>
                </a:solidFill>
                <a:latin typeface="Arial" charset="0"/>
              </a:defRPr>
            </a:lvl8pPr>
            <a:lvl9pPr marL="3886200" indent="-228600" defTabSz="90805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71579C4C-D5AF-4FFB-AF45-A3C608BE5FE5}" type="slidenum">
              <a:rPr lang="de-AT" altLang="de-DE" sz="1300">
                <a:cs typeface="Arial" charset="0"/>
              </a:rPr>
              <a:pPr algn="r" eaLnBrk="1" hangingPunct="1">
                <a:spcBef>
                  <a:spcPct val="0"/>
                </a:spcBef>
              </a:pPr>
              <a:t>12</a:t>
            </a:fld>
            <a:endParaRPr lang="de-AT" altLang="de-DE" sz="1300">
              <a:cs typeface="Arial" charset="0"/>
            </a:endParaRPr>
          </a:p>
        </p:txBody>
      </p:sp>
      <p:sp>
        <p:nvSpPr>
          <p:cNvPr id="70659" name="Rectangle 2"/>
          <p:cNvSpPr>
            <a:spLocks noGrp="1" noRot="1" noChangeAspect="1" noChangeArrowheads="1" noTextEdit="1"/>
          </p:cNvSpPr>
          <p:nvPr>
            <p:ph type="sldImg"/>
          </p:nvPr>
        </p:nvSpPr>
        <p:spPr>
          <a:xfrm>
            <a:off x="741363" y="811213"/>
            <a:ext cx="5411787" cy="4059237"/>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5" tIns="46242" rIns="92485" bIns="46242"/>
          <a:lstStyle/>
          <a:p>
            <a:endParaRPr lang="de-A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5589838" y="6397838"/>
            <a:ext cx="4274174" cy="33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4" tIns="44888" rIns="89774" bIns="44888" anchor="b"/>
          <a:lstStyle>
            <a:lvl1pPr defTabSz="908050" eaLnBrk="0" hangingPunct="0">
              <a:spcBef>
                <a:spcPct val="30000"/>
              </a:spcBef>
              <a:defRPr sz="1000">
                <a:solidFill>
                  <a:schemeClr val="tx1"/>
                </a:solidFill>
                <a:latin typeface="Arial" pitchFamily="34" charset="0"/>
              </a:defRPr>
            </a:lvl1pPr>
            <a:lvl2pPr marL="742950" indent="-285750" defTabSz="908050" eaLnBrk="0" hangingPunct="0">
              <a:spcBef>
                <a:spcPct val="30000"/>
              </a:spcBef>
              <a:defRPr sz="1000">
                <a:solidFill>
                  <a:schemeClr val="tx1"/>
                </a:solidFill>
                <a:latin typeface="Arial" pitchFamily="34" charset="0"/>
              </a:defRPr>
            </a:lvl2pPr>
            <a:lvl3pPr marL="1143000" indent="-228600" defTabSz="908050" eaLnBrk="0" hangingPunct="0">
              <a:spcBef>
                <a:spcPct val="30000"/>
              </a:spcBef>
              <a:defRPr sz="1000">
                <a:solidFill>
                  <a:schemeClr val="tx1"/>
                </a:solidFill>
                <a:latin typeface="Arial" pitchFamily="34" charset="0"/>
              </a:defRPr>
            </a:lvl3pPr>
            <a:lvl4pPr marL="1600200" indent="-228600" defTabSz="908050" eaLnBrk="0" hangingPunct="0">
              <a:spcBef>
                <a:spcPct val="30000"/>
              </a:spcBef>
              <a:defRPr sz="1000">
                <a:solidFill>
                  <a:schemeClr val="tx1"/>
                </a:solidFill>
                <a:latin typeface="Arial" pitchFamily="34" charset="0"/>
              </a:defRPr>
            </a:lvl4pPr>
            <a:lvl5pPr marL="2057400" indent="-228600" defTabSz="908050" eaLnBrk="0" hangingPunct="0">
              <a:spcBef>
                <a:spcPct val="30000"/>
              </a:spcBef>
              <a:defRPr sz="1000">
                <a:solidFill>
                  <a:schemeClr val="tx1"/>
                </a:solidFill>
                <a:latin typeface="Arial" pitchFamily="34" charset="0"/>
              </a:defRPr>
            </a:lvl5pPr>
            <a:lvl6pPr marL="2514600" indent="-228600" defTabSz="908050" eaLnBrk="0" fontAlgn="base" hangingPunct="0">
              <a:spcBef>
                <a:spcPct val="30000"/>
              </a:spcBef>
              <a:spcAft>
                <a:spcPct val="0"/>
              </a:spcAft>
              <a:defRPr sz="1000">
                <a:solidFill>
                  <a:schemeClr val="tx1"/>
                </a:solidFill>
                <a:latin typeface="Arial" pitchFamily="34" charset="0"/>
              </a:defRPr>
            </a:lvl6pPr>
            <a:lvl7pPr marL="2971800" indent="-228600" defTabSz="908050" eaLnBrk="0" fontAlgn="base" hangingPunct="0">
              <a:spcBef>
                <a:spcPct val="30000"/>
              </a:spcBef>
              <a:spcAft>
                <a:spcPct val="0"/>
              </a:spcAft>
              <a:defRPr sz="1000">
                <a:solidFill>
                  <a:schemeClr val="tx1"/>
                </a:solidFill>
                <a:latin typeface="Arial" pitchFamily="34" charset="0"/>
              </a:defRPr>
            </a:lvl7pPr>
            <a:lvl8pPr marL="3429000" indent="-228600" defTabSz="908050" eaLnBrk="0" fontAlgn="base" hangingPunct="0">
              <a:spcBef>
                <a:spcPct val="30000"/>
              </a:spcBef>
              <a:spcAft>
                <a:spcPct val="0"/>
              </a:spcAft>
              <a:defRPr sz="1000">
                <a:solidFill>
                  <a:schemeClr val="tx1"/>
                </a:solidFill>
                <a:latin typeface="Arial" pitchFamily="34" charset="0"/>
              </a:defRPr>
            </a:lvl8pPr>
            <a:lvl9pPr marL="3886200" indent="-228600" defTabSz="908050" eaLnBrk="0" fontAlgn="base" hangingPunct="0">
              <a:spcBef>
                <a:spcPct val="30000"/>
              </a:spcBef>
              <a:spcAft>
                <a:spcPct val="0"/>
              </a:spcAft>
              <a:defRPr sz="1000">
                <a:solidFill>
                  <a:schemeClr val="tx1"/>
                </a:solidFill>
                <a:latin typeface="Arial" pitchFamily="34" charset="0"/>
              </a:defRPr>
            </a:lvl9pPr>
          </a:lstStyle>
          <a:p>
            <a:pPr algn="r" eaLnBrk="1" hangingPunct="1">
              <a:spcBef>
                <a:spcPct val="0"/>
              </a:spcBef>
            </a:pPr>
            <a:fld id="{7E6892E0-2F91-418E-BC83-D9D78D6C7E92}" type="slidenum">
              <a:rPr lang="de-AT" altLang="de-DE" sz="1200"/>
              <a:pPr algn="r" eaLnBrk="1" hangingPunct="1">
                <a:spcBef>
                  <a:spcPct val="0"/>
                </a:spcBef>
              </a:pPr>
              <a:t>13</a:t>
            </a:fld>
            <a:endParaRPr lang="de-AT" altLang="de-DE"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itchFamily="34" charset="0"/>
              </a:rPr>
              <a:t>Suchtipps: Schlüsselbegriffe wählen, Anfrage in Hauptwörter umwandeln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early 2017, the Royal Society for Public Health (</a:t>
            </a:r>
            <a:r>
              <a:rPr lang="en-GB" dirty="0" err="1"/>
              <a:t>RSPH</a:t>
            </a:r>
            <a:r>
              <a:rPr lang="en-GB" dirty="0"/>
              <a:t>) conducted a UK-wide survey of 1,479</a:t>
            </a:r>
            <a:br>
              <a:rPr lang="en-GB" dirty="0"/>
            </a:br>
            <a:r>
              <a:rPr lang="en-GB" dirty="0"/>
              <a:t>14-24 year olds asking them about five of the most popular social media platforms: Facebook,</a:t>
            </a:r>
            <a:br>
              <a:rPr lang="en-GB" dirty="0"/>
            </a:br>
            <a:r>
              <a:rPr lang="en-GB" dirty="0"/>
              <a:t>Instagram, Snapchat, Twitter and </a:t>
            </a:r>
            <a:r>
              <a:rPr lang="en-GB" dirty="0" err="1"/>
              <a:t>Youtube</a:t>
            </a:r>
            <a:r>
              <a:rPr lang="en-GB" dirty="0"/>
              <a:t>. The aim of the survey was to find out how they feel</a:t>
            </a:r>
            <a:br>
              <a:rPr lang="en-GB" dirty="0"/>
            </a:br>
            <a:r>
              <a:rPr lang="en-GB" dirty="0"/>
              <a:t>each of these platforms impacts their health and wellbeing (both positively and negatively) and</a:t>
            </a:r>
            <a:br>
              <a:rPr lang="en-GB" dirty="0"/>
            </a:br>
            <a:r>
              <a:rPr lang="en-GB" dirty="0"/>
              <a:t>make comparisons between these platforms, as well as asking them their views on a number of</a:t>
            </a:r>
            <a:br>
              <a:rPr lang="en-GB" dirty="0"/>
            </a:br>
            <a:r>
              <a:rPr lang="en-GB" dirty="0"/>
              <a:t>policy recommendations.</a:t>
            </a:r>
            <a:br>
              <a:rPr lang="en-GB" dirty="0"/>
            </a:br>
            <a:r>
              <a:rPr lang="en-GB" dirty="0"/>
              <a:t>In the survey, we asked young people, from their personal experience, to what extent each of the</a:t>
            </a:r>
            <a:br>
              <a:rPr lang="en-GB" dirty="0"/>
            </a:br>
            <a:r>
              <a:rPr lang="en-GB" dirty="0"/>
              <a:t>social media platforms they use made certain health-related factors better or worse. They ranked</a:t>
            </a:r>
            <a:br>
              <a:rPr lang="en-GB" dirty="0"/>
            </a:br>
            <a:r>
              <a:rPr lang="en-GB" dirty="0"/>
              <a:t>these issues from -2 (a lot worse), through 0 (no effect) to +2 (a lot better).</a:t>
            </a:r>
            <a:br>
              <a:rPr lang="en-GB" dirty="0"/>
            </a:br>
            <a:r>
              <a:rPr lang="en-GB" b="1" dirty="0"/>
              <a:t>The factors asked about were as follows:</a:t>
            </a:r>
            <a:br>
              <a:rPr lang="en-GB" dirty="0"/>
            </a:br>
            <a:r>
              <a:rPr lang="en-GB" dirty="0"/>
              <a:t>1. Awareness and understanding of other people’s health experiences</a:t>
            </a:r>
            <a:br>
              <a:rPr lang="en-GB" dirty="0"/>
            </a:br>
            <a:r>
              <a:rPr lang="en-GB" dirty="0"/>
              <a:t>2. </a:t>
            </a:r>
            <a:r>
              <a:rPr lang="en-GB" dirty="0" err="1"/>
              <a:t>Informationszugang</a:t>
            </a:r>
            <a:r>
              <a:rPr lang="en-GB" dirty="0"/>
              <a:t>: </a:t>
            </a:r>
            <a:r>
              <a:rPr lang="en-GB" dirty="0" err="1"/>
              <a:t>Zugang</a:t>
            </a:r>
            <a:r>
              <a:rPr lang="en-GB" dirty="0"/>
              <a:t> </a:t>
            </a:r>
            <a:r>
              <a:rPr lang="en-GB" dirty="0" err="1"/>
              <a:t>zu</a:t>
            </a:r>
            <a:r>
              <a:rPr lang="en-GB" dirty="0"/>
              <a:t> </a:t>
            </a:r>
            <a:r>
              <a:rPr lang="en-GB" dirty="0" err="1"/>
              <a:t>valider</a:t>
            </a:r>
            <a:r>
              <a:rPr lang="en-GB" dirty="0"/>
              <a:t> </a:t>
            </a:r>
            <a:r>
              <a:rPr lang="en-GB" dirty="0" err="1"/>
              <a:t>Gesundheitsinformation</a:t>
            </a:r>
            <a:r>
              <a:rPr lang="en-GB" dirty="0"/>
              <a:t> Access to expert health information you know you can trust</a:t>
            </a:r>
            <a:br>
              <a:rPr lang="en-GB" dirty="0"/>
            </a:br>
            <a:r>
              <a:rPr lang="en-GB" sz="1500" b="1" dirty="0"/>
              <a:t>3. </a:t>
            </a:r>
            <a:r>
              <a:rPr lang="en-GB" sz="1500" b="1" dirty="0" err="1"/>
              <a:t>Emotionale</a:t>
            </a:r>
            <a:r>
              <a:rPr lang="en-GB" sz="1500" b="1" dirty="0"/>
              <a:t> </a:t>
            </a:r>
            <a:r>
              <a:rPr lang="en-GB" sz="1500" b="1" dirty="0" err="1"/>
              <a:t>Unterstützung</a:t>
            </a:r>
            <a:r>
              <a:rPr lang="en-GB" sz="1500" b="1" dirty="0"/>
              <a:t> von </a:t>
            </a:r>
            <a:r>
              <a:rPr lang="en-GB" sz="1500" b="1" dirty="0" err="1"/>
              <a:t>Familie</a:t>
            </a:r>
            <a:r>
              <a:rPr lang="en-GB" sz="1500" b="1" dirty="0"/>
              <a:t> und </a:t>
            </a:r>
            <a:r>
              <a:rPr lang="en-GB" sz="1500" b="1" dirty="0" err="1"/>
              <a:t>Freunden</a:t>
            </a:r>
            <a:r>
              <a:rPr lang="en-GB" sz="1500" b="1" dirty="0"/>
              <a:t> Emotional support (empathy and compassion from family and friends)</a:t>
            </a:r>
            <a:br>
              <a:rPr lang="en-GB" sz="1500" b="1" dirty="0"/>
            </a:br>
            <a:r>
              <a:rPr lang="en-GB" sz="1500" b="1" dirty="0"/>
              <a:t>4. </a:t>
            </a:r>
            <a:r>
              <a:rPr lang="en-GB" sz="1500" b="1" dirty="0" err="1"/>
              <a:t>Angstgefühle</a:t>
            </a:r>
            <a:r>
              <a:rPr lang="en-GB" sz="1500" b="1" dirty="0"/>
              <a:t> (</a:t>
            </a:r>
            <a:r>
              <a:rPr lang="en-GB" sz="1500" b="1" dirty="0" err="1"/>
              <a:t>Sorgen</a:t>
            </a:r>
            <a:r>
              <a:rPr lang="en-GB" sz="1500" b="1" dirty="0"/>
              <a:t>, </a:t>
            </a:r>
            <a:r>
              <a:rPr lang="en-GB" sz="1500" b="1" dirty="0" err="1"/>
              <a:t>Nervosität</a:t>
            </a:r>
            <a:r>
              <a:rPr lang="en-GB" sz="1500" b="1" dirty="0"/>
              <a:t> </a:t>
            </a:r>
            <a:r>
              <a:rPr lang="en-GB" sz="1500" b="1" dirty="0" err="1"/>
              <a:t>Unbehagen</a:t>
            </a:r>
            <a:r>
              <a:rPr lang="en-GB" sz="1500" b="1" dirty="0"/>
              <a:t>)  Anxiety (feelings of worry, nervousness or unease)</a:t>
            </a:r>
            <a:br>
              <a:rPr lang="en-GB" sz="1500" b="1" dirty="0"/>
            </a:br>
            <a:r>
              <a:rPr lang="en-GB" sz="1500" b="1" dirty="0"/>
              <a:t>5. </a:t>
            </a:r>
            <a:r>
              <a:rPr lang="en-GB" sz="1500" b="1" dirty="0" err="1"/>
              <a:t>Niedergeschlagenheit</a:t>
            </a:r>
            <a:r>
              <a:rPr lang="en-GB" sz="1500" b="1" dirty="0"/>
              <a:t> Depression (feeling extremely low and unhappy)</a:t>
            </a:r>
            <a:br>
              <a:rPr lang="en-GB" sz="1500" b="1" dirty="0"/>
            </a:br>
            <a:r>
              <a:rPr lang="en-GB" sz="1500" b="1" dirty="0"/>
              <a:t>6. </a:t>
            </a:r>
            <a:r>
              <a:rPr lang="en-GB" sz="1500" b="1" dirty="0" err="1"/>
              <a:t>Einsamkeit</a:t>
            </a:r>
            <a:r>
              <a:rPr lang="en-GB" sz="1500" b="1" dirty="0"/>
              <a:t> Loneliness (feelings of being all on your own)</a:t>
            </a:r>
            <a:br>
              <a:rPr lang="en-GB" sz="1500" b="1" dirty="0"/>
            </a:br>
            <a:r>
              <a:rPr lang="en-GB" sz="1500" b="1" dirty="0"/>
              <a:t>7. </a:t>
            </a:r>
            <a:r>
              <a:rPr lang="en-GB" sz="1500" b="1" dirty="0" err="1"/>
              <a:t>Schalfqualität</a:t>
            </a:r>
            <a:r>
              <a:rPr lang="en-GB" sz="1500" b="1" dirty="0"/>
              <a:t> und </a:t>
            </a:r>
            <a:r>
              <a:rPr lang="en-GB" sz="1500" b="1" dirty="0" err="1"/>
              <a:t>Menge</a:t>
            </a:r>
            <a:r>
              <a:rPr lang="en-GB" sz="1500" b="1" dirty="0"/>
              <a:t> Sleep (quality and amount of sleep)</a:t>
            </a:r>
            <a:br>
              <a:rPr lang="en-GB" sz="1500" b="1" dirty="0"/>
            </a:br>
            <a:r>
              <a:rPr lang="en-GB" sz="1500" b="1" dirty="0"/>
              <a:t>8. </a:t>
            </a:r>
            <a:r>
              <a:rPr lang="en-GB" sz="1500" b="1" dirty="0" err="1"/>
              <a:t>Selbstdarstellung</a:t>
            </a:r>
            <a:r>
              <a:rPr lang="en-GB" sz="1500" b="1" dirty="0"/>
              <a:t> (seine </a:t>
            </a:r>
            <a:r>
              <a:rPr lang="en-GB" sz="1500" b="1" dirty="0" err="1"/>
              <a:t>Gefühle</a:t>
            </a:r>
            <a:r>
              <a:rPr lang="en-GB" sz="1500" b="1" dirty="0"/>
              <a:t>, </a:t>
            </a:r>
            <a:r>
              <a:rPr lang="en-GB" sz="1500" b="1" dirty="0" err="1"/>
              <a:t>Gedanken</a:t>
            </a:r>
            <a:r>
              <a:rPr lang="en-GB" sz="1500" b="1" dirty="0"/>
              <a:t> und </a:t>
            </a:r>
            <a:r>
              <a:rPr lang="en-GB" sz="1500" b="1" dirty="0" err="1"/>
              <a:t>Meinungen</a:t>
            </a:r>
            <a:r>
              <a:rPr lang="en-GB" sz="1500" b="1" dirty="0"/>
              <a:t> </a:t>
            </a:r>
            <a:r>
              <a:rPr lang="en-GB" sz="1500" b="1" dirty="0" err="1"/>
              <a:t>ausdrücken</a:t>
            </a:r>
            <a:r>
              <a:rPr lang="en-GB" sz="1500" b="1" dirty="0"/>
              <a:t>) Self-expression (the expression of your feelings, thoughts or ideas)</a:t>
            </a:r>
            <a:br>
              <a:rPr lang="en-GB" sz="1500" b="1" dirty="0"/>
            </a:br>
            <a:r>
              <a:rPr lang="en-GB" sz="1500" b="1" dirty="0"/>
              <a:t>9. </a:t>
            </a:r>
            <a:r>
              <a:rPr lang="en-GB" sz="1500" b="1" dirty="0" err="1"/>
              <a:t>Identitätsfindung</a:t>
            </a:r>
            <a:r>
              <a:rPr lang="en-GB" sz="1500" b="1" dirty="0"/>
              <a:t> (die </a:t>
            </a:r>
            <a:r>
              <a:rPr lang="en-GB" sz="1500" b="1" dirty="0" err="1"/>
              <a:t>Möglichkei</a:t>
            </a:r>
            <a:r>
              <a:rPr lang="en-GB" sz="1500" b="1" dirty="0"/>
              <a:t> </a:t>
            </a:r>
            <a:r>
              <a:rPr lang="en-GB" sz="1500" b="1" dirty="0" err="1"/>
              <a:t>sich</a:t>
            </a:r>
            <a:r>
              <a:rPr lang="en-GB" sz="1500" b="1" dirty="0"/>
              <a:t> </a:t>
            </a:r>
            <a:r>
              <a:rPr lang="en-GB" sz="1500" b="1" dirty="0" err="1"/>
              <a:t>selbst</a:t>
            </a:r>
            <a:r>
              <a:rPr lang="en-GB" sz="1500" b="1" dirty="0"/>
              <a:t> </a:t>
            </a:r>
            <a:r>
              <a:rPr lang="en-GB" sz="1500" b="1" dirty="0" err="1"/>
              <a:t>zu</a:t>
            </a:r>
            <a:r>
              <a:rPr lang="en-GB" sz="1500" b="1" dirty="0"/>
              <a:t> </a:t>
            </a:r>
            <a:r>
              <a:rPr lang="en-GB" sz="1500" b="1" dirty="0" err="1"/>
              <a:t>definieren</a:t>
            </a:r>
            <a:r>
              <a:rPr lang="en-GB" sz="1500" b="1" dirty="0"/>
              <a:t>) Self-identity (ability to define who you are)</a:t>
            </a:r>
            <a:br>
              <a:rPr lang="en-GB" sz="1500" b="1" dirty="0"/>
            </a:br>
            <a:r>
              <a:rPr lang="en-GB" sz="1500" b="1" dirty="0"/>
              <a:t>10. </a:t>
            </a:r>
            <a:r>
              <a:rPr lang="en-GB" sz="1500" b="1" dirty="0" err="1"/>
              <a:t>Körperselbstbild</a:t>
            </a:r>
            <a:r>
              <a:rPr lang="en-GB" sz="1500" b="1" dirty="0"/>
              <a:t> – </a:t>
            </a:r>
            <a:r>
              <a:rPr lang="en-GB" sz="1500" b="1" dirty="0" err="1"/>
              <a:t>Deine</a:t>
            </a:r>
            <a:r>
              <a:rPr lang="en-GB" sz="1500" b="1" dirty="0"/>
              <a:t> </a:t>
            </a:r>
            <a:r>
              <a:rPr lang="en-GB" sz="1500" b="1" dirty="0" err="1"/>
              <a:t>Einstellung</a:t>
            </a:r>
            <a:r>
              <a:rPr lang="en-GB" sz="1500" b="1" dirty="0"/>
              <a:t> </a:t>
            </a:r>
            <a:r>
              <a:rPr lang="en-GB" sz="1500" b="1" dirty="0" err="1"/>
              <a:t>zu</a:t>
            </a:r>
            <a:r>
              <a:rPr lang="en-GB" sz="1500" b="1" dirty="0"/>
              <a:t> </a:t>
            </a:r>
            <a:r>
              <a:rPr lang="en-GB" sz="1500" b="1" dirty="0" err="1"/>
              <a:t>deinm</a:t>
            </a:r>
            <a:r>
              <a:rPr lang="en-GB" sz="1500" b="1" dirty="0"/>
              <a:t> </a:t>
            </a:r>
            <a:r>
              <a:rPr lang="en-GB" sz="1500" b="1" dirty="0" err="1"/>
              <a:t>Aussehen</a:t>
            </a:r>
            <a:r>
              <a:rPr lang="en-GB" sz="1500" b="1" dirty="0"/>
              <a:t> Body image (how you feel about how you look)</a:t>
            </a:r>
            <a:br>
              <a:rPr lang="en-GB" sz="1500" b="1" dirty="0"/>
            </a:br>
            <a:r>
              <a:rPr lang="en-GB" sz="1500" b="1" dirty="0"/>
              <a:t>11. </a:t>
            </a:r>
            <a:r>
              <a:rPr lang="en-GB" sz="1500" b="1" dirty="0" err="1"/>
              <a:t>Relae</a:t>
            </a:r>
            <a:r>
              <a:rPr lang="en-GB" sz="1500" b="1" dirty="0"/>
              <a:t> </a:t>
            </a:r>
            <a:r>
              <a:rPr lang="en-GB" sz="1500" b="1" dirty="0" err="1"/>
              <a:t>Bezihungen</a:t>
            </a:r>
            <a:r>
              <a:rPr lang="en-GB" sz="1500" b="1" dirty="0"/>
              <a:t> </a:t>
            </a:r>
            <a:r>
              <a:rPr lang="en-GB" sz="1500" b="1" dirty="0" err="1"/>
              <a:t>zu</a:t>
            </a:r>
            <a:r>
              <a:rPr lang="en-GB" sz="1500" b="1" dirty="0"/>
              <a:t> </a:t>
            </a:r>
            <a:r>
              <a:rPr lang="en-GB" sz="1500" b="1" dirty="0" err="1"/>
              <a:t>anderen</a:t>
            </a:r>
            <a:r>
              <a:rPr lang="en-GB" sz="1500" b="1" dirty="0"/>
              <a:t> Menschen Real world relationships (maintaining relationships with other people)</a:t>
            </a:r>
            <a:br>
              <a:rPr lang="en-GB" sz="1500" b="1" dirty="0"/>
            </a:br>
            <a:r>
              <a:rPr lang="en-GB" sz="1500" b="1" dirty="0"/>
              <a:t>12. Das </a:t>
            </a:r>
            <a:r>
              <a:rPr lang="en-GB" sz="1500" b="1" dirty="0" err="1"/>
              <a:t>Gefühl</a:t>
            </a:r>
            <a:r>
              <a:rPr lang="en-GB" sz="1500" b="1" dirty="0"/>
              <a:t> </a:t>
            </a:r>
            <a:r>
              <a:rPr lang="en-GB" sz="1500" b="1" dirty="0" err="1"/>
              <a:t>Teil</a:t>
            </a:r>
            <a:r>
              <a:rPr lang="en-GB" sz="1500" b="1" dirty="0"/>
              <a:t> </a:t>
            </a:r>
            <a:r>
              <a:rPr lang="en-GB" sz="1500" b="1" dirty="0" err="1"/>
              <a:t>einer</a:t>
            </a:r>
            <a:r>
              <a:rPr lang="en-GB" sz="1500" b="1" dirty="0"/>
              <a:t> Gemeinschaft von </a:t>
            </a:r>
            <a:r>
              <a:rPr lang="en-GB" sz="1500" b="1" dirty="0" err="1"/>
              <a:t>Gleichgesinnten</a:t>
            </a:r>
            <a:r>
              <a:rPr lang="en-GB" sz="1500" b="1" dirty="0"/>
              <a:t> </a:t>
            </a:r>
            <a:r>
              <a:rPr lang="en-GB" sz="1500" b="1" dirty="0" err="1"/>
              <a:t>zu</a:t>
            </a:r>
            <a:r>
              <a:rPr lang="en-GB" sz="1500" b="1" dirty="0"/>
              <a:t> sein. Community building (feeling part of a community of like-minded people)</a:t>
            </a:r>
            <a:br>
              <a:rPr lang="en-GB" sz="1500" b="1" dirty="0"/>
            </a:br>
            <a:r>
              <a:rPr lang="en-GB" sz="1500" b="1" dirty="0"/>
              <a:t>13. Mobbing Bullying (threatening or abusive behaviour towards you)</a:t>
            </a:r>
            <a:br>
              <a:rPr lang="en-GB" sz="1500" b="1" dirty="0"/>
            </a:br>
            <a:r>
              <a:rPr lang="en-GB" sz="1500" b="1" dirty="0"/>
              <a:t>14. </a:t>
            </a:r>
            <a:r>
              <a:rPr lang="en-GB" sz="1500" b="1" dirty="0" err="1"/>
              <a:t>FoMO</a:t>
            </a:r>
            <a:r>
              <a:rPr lang="en-GB" sz="1500" b="1" dirty="0"/>
              <a:t> (Fear Of Missing Out – feeling you need to stay connected because</a:t>
            </a:r>
            <a:br>
              <a:rPr lang="en-GB" sz="1500" dirty="0"/>
            </a:br>
            <a:r>
              <a:rPr lang="en-GB" dirty="0"/>
              <a:t>you are worried things could be happening without you)</a:t>
            </a:r>
            <a:br>
              <a:rPr lang="en-GB" dirty="0"/>
            </a:br>
            <a:endParaRPr lang="de-AT" dirty="0"/>
          </a:p>
        </p:txBody>
      </p:sp>
      <p:sp>
        <p:nvSpPr>
          <p:cNvPr id="4" name="Foliennummernplatzhalter 3"/>
          <p:cNvSpPr>
            <a:spLocks noGrp="1"/>
          </p:cNvSpPr>
          <p:nvPr>
            <p:ph type="sldNum" sz="quarter" idx="10"/>
          </p:nvPr>
        </p:nvSpPr>
        <p:spPr/>
        <p:txBody>
          <a:bodyPr/>
          <a:lstStyle/>
          <a:p>
            <a:pPr>
              <a:defRPr/>
            </a:pPr>
            <a:fld id="{CC543491-60E4-4AFB-A7E4-97EDC66F8CC0}" type="slidenum">
              <a:rPr lang="de-AT" smtClean="0"/>
              <a:pPr>
                <a:defRPr/>
              </a:pPr>
              <a:t>14</a:t>
            </a:fld>
            <a:endParaRPr lang="de-AT"/>
          </a:p>
        </p:txBody>
      </p:sp>
    </p:spTree>
    <p:extLst>
      <p:ext uri="{BB962C8B-B14F-4D97-AF65-F5344CB8AC3E}">
        <p14:creationId xmlns:p14="http://schemas.microsoft.com/office/powerpoint/2010/main" val="329367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02546" y="10278799"/>
            <a:ext cx="2984013"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5" tIns="46242" rIns="92485" bIns="46242" anchor="b"/>
          <a:lstStyle>
            <a:lvl1pPr defTabSz="908050" eaLnBrk="0" hangingPunct="0">
              <a:spcBef>
                <a:spcPct val="30000"/>
              </a:spcBef>
              <a:defRPr sz="1000">
                <a:solidFill>
                  <a:schemeClr val="tx1"/>
                </a:solidFill>
                <a:latin typeface="Arial" charset="0"/>
              </a:defRPr>
            </a:lvl1pPr>
            <a:lvl2pPr marL="742950" indent="-285750" defTabSz="908050" eaLnBrk="0" hangingPunct="0">
              <a:spcBef>
                <a:spcPct val="30000"/>
              </a:spcBef>
              <a:defRPr sz="1000">
                <a:solidFill>
                  <a:schemeClr val="tx1"/>
                </a:solidFill>
                <a:latin typeface="Arial" charset="0"/>
              </a:defRPr>
            </a:lvl2pPr>
            <a:lvl3pPr marL="1143000" indent="-228600" defTabSz="908050" eaLnBrk="0" hangingPunct="0">
              <a:spcBef>
                <a:spcPct val="30000"/>
              </a:spcBef>
              <a:defRPr sz="1000">
                <a:solidFill>
                  <a:schemeClr val="tx1"/>
                </a:solidFill>
                <a:latin typeface="Arial" charset="0"/>
              </a:defRPr>
            </a:lvl3pPr>
            <a:lvl4pPr marL="1600200" indent="-228600" defTabSz="908050" eaLnBrk="0" hangingPunct="0">
              <a:spcBef>
                <a:spcPct val="30000"/>
              </a:spcBef>
              <a:defRPr sz="1000">
                <a:solidFill>
                  <a:schemeClr val="tx1"/>
                </a:solidFill>
                <a:latin typeface="Arial" charset="0"/>
              </a:defRPr>
            </a:lvl4pPr>
            <a:lvl5pPr marL="2057400" indent="-228600" defTabSz="908050" eaLnBrk="0" hangingPunct="0">
              <a:spcBef>
                <a:spcPct val="30000"/>
              </a:spcBef>
              <a:defRPr sz="1000">
                <a:solidFill>
                  <a:schemeClr val="tx1"/>
                </a:solidFill>
                <a:latin typeface="Arial" charset="0"/>
              </a:defRPr>
            </a:lvl5pPr>
            <a:lvl6pPr marL="2514600" indent="-228600" defTabSz="908050" eaLnBrk="0" fontAlgn="base" hangingPunct="0">
              <a:spcBef>
                <a:spcPct val="30000"/>
              </a:spcBef>
              <a:spcAft>
                <a:spcPct val="0"/>
              </a:spcAft>
              <a:defRPr sz="1000">
                <a:solidFill>
                  <a:schemeClr val="tx1"/>
                </a:solidFill>
                <a:latin typeface="Arial" charset="0"/>
              </a:defRPr>
            </a:lvl6pPr>
            <a:lvl7pPr marL="2971800" indent="-228600" defTabSz="908050" eaLnBrk="0" fontAlgn="base" hangingPunct="0">
              <a:spcBef>
                <a:spcPct val="30000"/>
              </a:spcBef>
              <a:spcAft>
                <a:spcPct val="0"/>
              </a:spcAft>
              <a:defRPr sz="1000">
                <a:solidFill>
                  <a:schemeClr val="tx1"/>
                </a:solidFill>
                <a:latin typeface="Arial" charset="0"/>
              </a:defRPr>
            </a:lvl7pPr>
            <a:lvl8pPr marL="3429000" indent="-228600" defTabSz="908050" eaLnBrk="0" fontAlgn="base" hangingPunct="0">
              <a:spcBef>
                <a:spcPct val="30000"/>
              </a:spcBef>
              <a:spcAft>
                <a:spcPct val="0"/>
              </a:spcAft>
              <a:defRPr sz="1000">
                <a:solidFill>
                  <a:schemeClr val="tx1"/>
                </a:solidFill>
                <a:latin typeface="Arial" charset="0"/>
              </a:defRPr>
            </a:lvl8pPr>
            <a:lvl9pPr marL="3886200" indent="-228600" defTabSz="90805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71579C4C-D5AF-4FFB-AF45-A3C608BE5FE5}" type="slidenum">
              <a:rPr lang="de-AT" altLang="de-DE" sz="1300">
                <a:cs typeface="Arial" charset="0"/>
              </a:rPr>
              <a:pPr algn="r" eaLnBrk="1" hangingPunct="1">
                <a:spcBef>
                  <a:spcPct val="0"/>
                </a:spcBef>
              </a:pPr>
              <a:t>15</a:t>
            </a:fld>
            <a:endParaRPr lang="de-AT" altLang="de-DE" sz="1300">
              <a:cs typeface="Arial" charset="0"/>
            </a:endParaRPr>
          </a:p>
        </p:txBody>
      </p:sp>
      <p:sp>
        <p:nvSpPr>
          <p:cNvPr id="70659" name="Rectangle 2"/>
          <p:cNvSpPr>
            <a:spLocks noGrp="1" noRot="1" noChangeAspect="1" noChangeArrowheads="1" noTextEdit="1"/>
          </p:cNvSpPr>
          <p:nvPr>
            <p:ph type="sldImg"/>
          </p:nvPr>
        </p:nvSpPr>
        <p:spPr>
          <a:xfrm>
            <a:off x="741363" y="811213"/>
            <a:ext cx="5411787" cy="4059237"/>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5" tIns="46242" rIns="92485" bIns="46242"/>
          <a:lstStyle/>
          <a:p>
            <a:endParaRPr lang="de-AT" dirty="0"/>
          </a:p>
        </p:txBody>
      </p:sp>
    </p:spTree>
    <p:extLst>
      <p:ext uri="{BB962C8B-B14F-4D97-AF65-F5344CB8AC3E}">
        <p14:creationId xmlns:p14="http://schemas.microsoft.com/office/powerpoint/2010/main" val="67125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45">
              <a:defRPr/>
            </a:pPr>
            <a:r>
              <a:rPr lang="de-AT" b="1" dirty="0"/>
              <a:t>Hot Chip Challenge</a:t>
            </a:r>
          </a:p>
          <a:p>
            <a:r>
              <a:rPr lang="de-AT" dirty="0"/>
              <a:t>Hierbei sollen die Teilnehmenden einen </a:t>
            </a:r>
            <a:r>
              <a:rPr lang="de-AT" dirty="0" err="1"/>
              <a:t>Tortillachip</a:t>
            </a:r>
            <a:r>
              <a:rPr lang="de-AT" dirty="0"/>
              <a:t> mit extrem scharfem Gewürz essen. Einige Medien berichteten über Notarzteinsätze an Schulen. </a:t>
            </a:r>
          </a:p>
          <a:p>
            <a:r>
              <a:rPr lang="de-DE" dirty="0"/>
              <a:t>Besprechen Sie daher dringend mit Kindern und Jugendlichen die </a:t>
            </a:r>
            <a:r>
              <a:rPr lang="de-DE" dirty="0">
                <a:hlinkClick r:id="rId3"/>
              </a:rPr>
              <a:t>gesundheitlichen Risiken</a:t>
            </a:r>
            <a:r>
              <a:rPr lang="de-DE" dirty="0"/>
              <a:t> dieser Challenge beispielsweise </a:t>
            </a:r>
            <a:r>
              <a:rPr lang="de-DE" b="1" dirty="0"/>
              <a:t>Atem-, Magen- und Kreislaufprobleme</a:t>
            </a:r>
            <a:r>
              <a:rPr lang="de-DE" dirty="0"/>
              <a:t> oder </a:t>
            </a:r>
            <a:r>
              <a:rPr lang="de-DE" b="1" dirty="0"/>
              <a:t>Augenreizungen</a:t>
            </a:r>
            <a:r>
              <a:rPr lang="de-DE" dirty="0"/>
              <a:t>.</a:t>
            </a:r>
          </a:p>
          <a:p>
            <a:r>
              <a:rPr lang="de-DE" b="1" u="sng" dirty="0"/>
              <a:t>Bird-Box-Challenge</a:t>
            </a:r>
          </a:p>
          <a:p>
            <a:r>
              <a:rPr lang="de-DE" dirty="0"/>
              <a:t>Man verbindet sich die Augen und versucht z.B. eine Treppe hoch-/ runterzugehen, auf einem Sportplatz zu rennen, durch die Wohnung zu laufen oder auch Fahrrad zu fahren.</a:t>
            </a:r>
          </a:p>
          <a:p>
            <a:r>
              <a:rPr lang="de-DE" b="1" u="sng" dirty="0"/>
              <a:t>"Deo-Challenge:</a:t>
            </a:r>
          </a:p>
          <a:p>
            <a:r>
              <a:rPr lang="de-DE" dirty="0"/>
              <a:t>Variante 1: das Deo wird so lange auf eine Hautstelle gesprüht, bis es nicht mehr auszuhalten ist. Im Extremfall kann die Temperatur dabei innerhalb weniger Sekunden auf bis zu minus 30 Grad Celsius sinken. Schmerzen und massive Hautschädigungen können die Folge sein.</a:t>
            </a:r>
          </a:p>
          <a:p>
            <a:r>
              <a:rPr lang="de-DE" dirty="0"/>
              <a:t>Variante 2: das Deo wird </a:t>
            </a:r>
            <a:r>
              <a:rPr lang="de-DE" dirty="0" err="1"/>
              <a:t>eingeatmt</a:t>
            </a:r>
            <a:r>
              <a:rPr lang="de-DE" dirty="0"/>
              <a:t>. Je nach Zusammensetzung kann das schwere Folgen haben. Bestimmte Inhaltsstoffe des Sprays könnten in hohen Konzentrationen in den Körper gelangen und Herz und Gehirn schädigen. Das Einatmen kann unmittelbar zu Bewusstlosigkeit, Herzversagen und Atemlähmungen führen. </a:t>
            </a:r>
            <a:endParaRPr lang="de-AT" dirty="0"/>
          </a:p>
        </p:txBody>
      </p:sp>
      <p:sp>
        <p:nvSpPr>
          <p:cNvPr id="4" name="Foliennummernplatzhalter 3"/>
          <p:cNvSpPr>
            <a:spLocks noGrp="1"/>
          </p:cNvSpPr>
          <p:nvPr>
            <p:ph type="sldNum" sz="quarter" idx="5"/>
          </p:nvPr>
        </p:nvSpPr>
        <p:spPr/>
        <p:txBody>
          <a:bodyPr/>
          <a:lstStyle/>
          <a:p>
            <a:pPr>
              <a:defRPr/>
            </a:pPr>
            <a:fld id="{CCFB1256-AD4A-4B7F-B6B7-8E59A5B239D9}" type="slidenum">
              <a:rPr lang="de-AT" smtClean="0"/>
              <a:pPr>
                <a:defRPr/>
              </a:pPr>
              <a:t>16</a:t>
            </a:fld>
            <a:endParaRPr lang="de-AT"/>
          </a:p>
        </p:txBody>
      </p:sp>
    </p:spTree>
    <p:extLst>
      <p:ext uri="{BB962C8B-B14F-4D97-AF65-F5344CB8AC3E}">
        <p14:creationId xmlns:p14="http://schemas.microsoft.com/office/powerpoint/2010/main" val="111732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Bsp. für harmlose </a:t>
            </a:r>
            <a:r>
              <a:rPr lang="de-AT" dirty="0" err="1"/>
              <a:t>Challenges</a:t>
            </a:r>
            <a:r>
              <a:rPr lang="de-AT" dirty="0"/>
              <a:t>:</a:t>
            </a:r>
          </a:p>
          <a:p>
            <a:r>
              <a:rPr lang="de-DE" b="1" dirty="0"/>
              <a:t>Aushalten - Nicht Lachen-Challenge</a:t>
            </a:r>
          </a:p>
          <a:p>
            <a:r>
              <a:rPr lang="de-DE" dirty="0"/>
              <a:t>Zwei Spieler*innen sitzen sich gegenüber. Eine Person fängt an, Witze zu erzählen oder andere lustige Sachen zu machen. Die andere darf nicht lachen. Sobald gelacht wird, werden die Rollen getauscht.</a:t>
            </a:r>
          </a:p>
          <a:p>
            <a:r>
              <a:rPr lang="de-DE" dirty="0"/>
              <a:t>Wer nach einer besprochenen Anzahl von Runden verloren hat, muss eine lustige Aufgabe lösen.</a:t>
            </a:r>
          </a:p>
          <a:p>
            <a:r>
              <a:rPr lang="de-DE" b="1" u="sng" dirty="0"/>
              <a:t>Die </a:t>
            </a:r>
            <a:r>
              <a:rPr lang="de-DE" b="1" u="sng" dirty="0" err="1"/>
              <a:t>Chubby</a:t>
            </a:r>
            <a:r>
              <a:rPr lang="de-DE" b="1" u="sng" dirty="0"/>
              <a:t> Bunny-Challenge</a:t>
            </a:r>
          </a:p>
          <a:p>
            <a:r>
              <a:rPr lang="de-DE" dirty="0"/>
              <a:t>Bei der </a:t>
            </a:r>
            <a:r>
              <a:rPr lang="de-DE" dirty="0" err="1"/>
              <a:t>Chubby</a:t>
            </a:r>
            <a:r>
              <a:rPr lang="de-DE" dirty="0"/>
              <a:t>-Bunny-Challenge geht es darum, mit dem Mund voller Marshmallows das Wort "</a:t>
            </a:r>
            <a:r>
              <a:rPr lang="de-DE" dirty="0" err="1"/>
              <a:t>Chubby</a:t>
            </a:r>
            <a:r>
              <a:rPr lang="de-DE" dirty="0"/>
              <a:t> Bunny" auszusprechen, ohne dass ein Marshmallow heruntergeschluckt oder ausgespuckt wird. </a:t>
            </a:r>
            <a:endParaRPr lang="de-AT" dirty="0"/>
          </a:p>
        </p:txBody>
      </p:sp>
      <p:sp>
        <p:nvSpPr>
          <p:cNvPr id="4" name="Foliennummernplatzhalter 3"/>
          <p:cNvSpPr>
            <a:spLocks noGrp="1"/>
          </p:cNvSpPr>
          <p:nvPr>
            <p:ph type="sldNum" sz="quarter" idx="5"/>
          </p:nvPr>
        </p:nvSpPr>
        <p:spPr/>
        <p:txBody>
          <a:bodyPr/>
          <a:lstStyle/>
          <a:p>
            <a:pPr>
              <a:defRPr/>
            </a:pPr>
            <a:fld id="{CCFB1256-AD4A-4B7F-B6B7-8E59A5B239D9}" type="slidenum">
              <a:rPr lang="de-AT" smtClean="0"/>
              <a:pPr>
                <a:defRPr/>
              </a:pPr>
              <a:t>17</a:t>
            </a:fld>
            <a:endParaRPr lang="de-AT"/>
          </a:p>
        </p:txBody>
      </p:sp>
    </p:spTree>
    <p:extLst>
      <p:ext uri="{BB962C8B-B14F-4D97-AF65-F5344CB8AC3E}">
        <p14:creationId xmlns:p14="http://schemas.microsoft.com/office/powerpoint/2010/main" val="182924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CCFB1256-AD4A-4B7F-B6B7-8E59A5B239D9}" type="slidenum">
              <a:rPr lang="de-AT" smtClean="0"/>
              <a:pPr>
                <a:defRPr/>
              </a:pPr>
              <a:t>18</a:t>
            </a:fld>
            <a:endParaRPr lang="de-AT"/>
          </a:p>
        </p:txBody>
      </p:sp>
    </p:spTree>
    <p:extLst>
      <p:ext uri="{BB962C8B-B14F-4D97-AF65-F5344CB8AC3E}">
        <p14:creationId xmlns:p14="http://schemas.microsoft.com/office/powerpoint/2010/main" val="1239814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14767" y="10121112"/>
            <a:ext cx="2919412" cy="53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4" tIns="45938" rIns="91874" bIns="45938" anchor="b"/>
          <a:lstStyle>
            <a:lvl1pPr defTabSz="947738" eaLnBrk="0" hangingPunct="0">
              <a:spcBef>
                <a:spcPct val="30000"/>
              </a:spcBef>
              <a:defRPr sz="1000">
                <a:solidFill>
                  <a:schemeClr val="tx1"/>
                </a:solidFill>
                <a:latin typeface="Arial" pitchFamily="34" charset="0"/>
              </a:defRPr>
            </a:lvl1pPr>
            <a:lvl2pPr marL="742950" indent="-285750" defTabSz="947738" eaLnBrk="0" hangingPunct="0">
              <a:spcBef>
                <a:spcPct val="30000"/>
              </a:spcBef>
              <a:defRPr sz="1000">
                <a:solidFill>
                  <a:schemeClr val="tx1"/>
                </a:solidFill>
                <a:latin typeface="Arial" pitchFamily="34" charset="0"/>
              </a:defRPr>
            </a:lvl2pPr>
            <a:lvl3pPr marL="1143000" indent="-228600" defTabSz="947738" eaLnBrk="0" hangingPunct="0">
              <a:spcBef>
                <a:spcPct val="30000"/>
              </a:spcBef>
              <a:defRPr sz="1000">
                <a:solidFill>
                  <a:schemeClr val="tx1"/>
                </a:solidFill>
                <a:latin typeface="Arial" pitchFamily="34" charset="0"/>
              </a:defRPr>
            </a:lvl3pPr>
            <a:lvl4pPr marL="1600200" indent="-228600" defTabSz="947738" eaLnBrk="0" hangingPunct="0">
              <a:spcBef>
                <a:spcPct val="30000"/>
              </a:spcBef>
              <a:defRPr sz="1000">
                <a:solidFill>
                  <a:schemeClr val="tx1"/>
                </a:solidFill>
                <a:latin typeface="Arial" pitchFamily="34" charset="0"/>
              </a:defRPr>
            </a:lvl4pPr>
            <a:lvl5pPr marL="2057400" indent="-228600" defTabSz="947738" eaLnBrk="0" hangingPunct="0">
              <a:spcBef>
                <a:spcPct val="30000"/>
              </a:spcBef>
              <a:defRPr sz="1000">
                <a:solidFill>
                  <a:schemeClr val="tx1"/>
                </a:solidFill>
                <a:latin typeface="Arial" pitchFamily="34" charset="0"/>
              </a:defRPr>
            </a:lvl5pPr>
            <a:lvl6pPr marL="2514600" indent="-228600" defTabSz="947738" eaLnBrk="0" fontAlgn="base" hangingPunct="0">
              <a:spcBef>
                <a:spcPct val="30000"/>
              </a:spcBef>
              <a:spcAft>
                <a:spcPct val="0"/>
              </a:spcAft>
              <a:defRPr sz="1000">
                <a:solidFill>
                  <a:schemeClr val="tx1"/>
                </a:solidFill>
                <a:latin typeface="Arial" pitchFamily="34" charset="0"/>
              </a:defRPr>
            </a:lvl6pPr>
            <a:lvl7pPr marL="2971800" indent="-228600" defTabSz="947738" eaLnBrk="0" fontAlgn="base" hangingPunct="0">
              <a:spcBef>
                <a:spcPct val="30000"/>
              </a:spcBef>
              <a:spcAft>
                <a:spcPct val="0"/>
              </a:spcAft>
              <a:defRPr sz="1000">
                <a:solidFill>
                  <a:schemeClr val="tx1"/>
                </a:solidFill>
                <a:latin typeface="Arial" pitchFamily="34" charset="0"/>
              </a:defRPr>
            </a:lvl7pPr>
            <a:lvl8pPr marL="3429000" indent="-228600" defTabSz="947738" eaLnBrk="0" fontAlgn="base" hangingPunct="0">
              <a:spcBef>
                <a:spcPct val="30000"/>
              </a:spcBef>
              <a:spcAft>
                <a:spcPct val="0"/>
              </a:spcAft>
              <a:defRPr sz="1000">
                <a:solidFill>
                  <a:schemeClr val="tx1"/>
                </a:solidFill>
                <a:latin typeface="Arial" pitchFamily="34" charset="0"/>
              </a:defRPr>
            </a:lvl8pPr>
            <a:lvl9pPr marL="3886200" indent="-228600" defTabSz="947738" eaLnBrk="0" fontAlgn="base" hangingPunct="0">
              <a:spcBef>
                <a:spcPct val="30000"/>
              </a:spcBef>
              <a:spcAft>
                <a:spcPct val="0"/>
              </a:spcAft>
              <a:defRPr sz="1000">
                <a:solidFill>
                  <a:schemeClr val="tx1"/>
                </a:solidFill>
                <a:latin typeface="Arial" pitchFamily="34" charset="0"/>
              </a:defRPr>
            </a:lvl9pPr>
          </a:lstStyle>
          <a:p>
            <a:pPr algn="r" eaLnBrk="1" hangingPunct="1">
              <a:spcBef>
                <a:spcPct val="0"/>
              </a:spcBef>
            </a:pPr>
            <a:fld id="{8D8F1E8E-55E7-425C-A9F5-66EF0862B9F3}" type="slidenum">
              <a:rPr lang="de-AT" altLang="de-DE" sz="1300"/>
              <a:pPr algn="r" eaLnBrk="1" hangingPunct="1">
                <a:spcBef>
                  <a:spcPct val="0"/>
                </a:spcBef>
              </a:pPr>
              <a:t>19</a:t>
            </a:fld>
            <a:endParaRPr lang="de-AT" altLang="de-DE" sz="1300"/>
          </a:p>
        </p:txBody>
      </p:sp>
      <p:sp>
        <p:nvSpPr>
          <p:cNvPr id="89091" name="Rectangle 7"/>
          <p:cNvSpPr txBox="1">
            <a:spLocks noGrp="1" noChangeArrowheads="1"/>
          </p:cNvSpPr>
          <p:nvPr/>
        </p:nvSpPr>
        <p:spPr bwMode="auto">
          <a:xfrm>
            <a:off x="3814767" y="10121112"/>
            <a:ext cx="2919412" cy="53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4" tIns="45938" rIns="91874" bIns="45938" anchor="b"/>
          <a:lstStyle>
            <a:lvl1pPr eaLnBrk="0" hangingPunct="0">
              <a:spcBef>
                <a:spcPct val="30000"/>
              </a:spcBef>
              <a:defRPr sz="1000">
                <a:solidFill>
                  <a:schemeClr val="tx1"/>
                </a:solidFill>
                <a:latin typeface="Arial" pitchFamily="34" charset="0"/>
              </a:defRPr>
            </a:lvl1pPr>
            <a:lvl2pPr marL="742950" indent="-285750" eaLnBrk="0" hangingPunct="0">
              <a:spcBef>
                <a:spcPct val="30000"/>
              </a:spcBef>
              <a:defRPr sz="1000">
                <a:solidFill>
                  <a:schemeClr val="tx1"/>
                </a:solidFill>
                <a:latin typeface="Arial" pitchFamily="34" charset="0"/>
              </a:defRPr>
            </a:lvl2pPr>
            <a:lvl3pPr marL="1143000" indent="-228600" eaLnBrk="0" hangingPunct="0">
              <a:spcBef>
                <a:spcPct val="30000"/>
              </a:spcBef>
              <a:defRPr sz="1000">
                <a:solidFill>
                  <a:schemeClr val="tx1"/>
                </a:solidFill>
                <a:latin typeface="Arial" pitchFamily="34" charset="0"/>
              </a:defRPr>
            </a:lvl3pPr>
            <a:lvl4pPr marL="1600200" indent="-228600" eaLnBrk="0" hangingPunct="0">
              <a:spcBef>
                <a:spcPct val="30000"/>
              </a:spcBef>
              <a:defRPr sz="1000">
                <a:solidFill>
                  <a:schemeClr val="tx1"/>
                </a:solidFill>
                <a:latin typeface="Arial" pitchFamily="34" charset="0"/>
              </a:defRPr>
            </a:lvl4pPr>
            <a:lvl5pPr marL="2057400" indent="-228600" eaLnBrk="0" hangingPunct="0">
              <a:spcBef>
                <a:spcPct val="30000"/>
              </a:spcBef>
              <a:defRPr sz="1000">
                <a:solidFill>
                  <a:schemeClr val="tx1"/>
                </a:solidFill>
                <a:latin typeface="Arial" pitchFamily="34" charset="0"/>
              </a:defRPr>
            </a:lvl5pPr>
            <a:lvl6pPr marL="2514600" indent="-228600" eaLnBrk="0" fontAlgn="base" hangingPunct="0">
              <a:spcBef>
                <a:spcPct val="30000"/>
              </a:spcBef>
              <a:spcAft>
                <a:spcPct val="0"/>
              </a:spcAft>
              <a:defRPr sz="1000">
                <a:solidFill>
                  <a:schemeClr val="tx1"/>
                </a:solidFill>
                <a:latin typeface="Arial" pitchFamily="34" charset="0"/>
              </a:defRPr>
            </a:lvl6pPr>
            <a:lvl7pPr marL="2971800" indent="-228600" eaLnBrk="0" fontAlgn="base" hangingPunct="0">
              <a:spcBef>
                <a:spcPct val="30000"/>
              </a:spcBef>
              <a:spcAft>
                <a:spcPct val="0"/>
              </a:spcAft>
              <a:defRPr sz="1000">
                <a:solidFill>
                  <a:schemeClr val="tx1"/>
                </a:solidFill>
                <a:latin typeface="Arial" pitchFamily="34" charset="0"/>
              </a:defRPr>
            </a:lvl7pPr>
            <a:lvl8pPr marL="3429000" indent="-228600" eaLnBrk="0" fontAlgn="base" hangingPunct="0">
              <a:spcBef>
                <a:spcPct val="30000"/>
              </a:spcBef>
              <a:spcAft>
                <a:spcPct val="0"/>
              </a:spcAft>
              <a:defRPr sz="1000">
                <a:solidFill>
                  <a:schemeClr val="tx1"/>
                </a:solidFill>
                <a:latin typeface="Arial" pitchFamily="34" charset="0"/>
              </a:defRPr>
            </a:lvl8pPr>
            <a:lvl9pPr marL="3886200" indent="-228600" eaLnBrk="0" fontAlgn="base" hangingPunct="0">
              <a:spcBef>
                <a:spcPct val="30000"/>
              </a:spcBef>
              <a:spcAft>
                <a:spcPct val="0"/>
              </a:spcAft>
              <a:defRPr sz="1000">
                <a:solidFill>
                  <a:schemeClr val="tx1"/>
                </a:solidFill>
                <a:latin typeface="Arial" pitchFamily="34" charset="0"/>
              </a:defRPr>
            </a:lvl9pPr>
          </a:lstStyle>
          <a:p>
            <a:pPr algn="r" eaLnBrk="1" hangingPunct="1">
              <a:spcBef>
                <a:spcPct val="0"/>
              </a:spcBef>
            </a:pPr>
            <a:fld id="{EF6E39A1-5AB0-4D58-BBF3-A5FC1DBB09D6}" type="slidenum">
              <a:rPr lang="de-AT" altLang="de-DE" sz="1200"/>
              <a:pPr algn="r" eaLnBrk="1" hangingPunct="1">
                <a:spcBef>
                  <a:spcPct val="0"/>
                </a:spcBef>
              </a:pPr>
              <a:t>19</a:t>
            </a:fld>
            <a:endParaRPr lang="de-AT" altLang="de-DE" sz="1200"/>
          </a:p>
        </p:txBody>
      </p:sp>
      <p:sp>
        <p:nvSpPr>
          <p:cNvPr id="89092" name="Rectangle 2"/>
          <p:cNvSpPr>
            <a:spLocks noGrp="1" noRot="1" noChangeAspect="1" noChangeArrowheads="1" noTextEdit="1"/>
          </p:cNvSpPr>
          <p:nvPr>
            <p:ph type="sldImg"/>
          </p:nvPr>
        </p:nvSpPr>
        <p:spPr>
          <a:xfrm>
            <a:off x="701675" y="795338"/>
            <a:ext cx="5334000" cy="4000500"/>
          </a:xfrm>
          <a:ln/>
        </p:spPr>
      </p:sp>
      <p:sp>
        <p:nvSpPr>
          <p:cNvPr id="89093" name="Rectangle 3"/>
          <p:cNvSpPr>
            <a:spLocks noGrp="1" noChangeArrowheads="1"/>
          </p:cNvSpPr>
          <p:nvPr>
            <p:ph type="body" idx="1"/>
          </p:nvPr>
        </p:nvSpPr>
        <p:spPr>
          <a:xfrm>
            <a:off x="674696" y="5060553"/>
            <a:ext cx="5386387" cy="4794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4" tIns="45938" rIns="91874" bIns="45938"/>
          <a:lstStyle/>
          <a:p>
            <a:pPr defTabSz="914345">
              <a:lnSpc>
                <a:spcPct val="80000"/>
              </a:lnSpc>
              <a:defRPr/>
            </a:pPr>
            <a:r>
              <a:rPr lang="de-DE" sz="800" dirty="0"/>
              <a:t>Altersfreigabe für „</a:t>
            </a:r>
            <a:r>
              <a:rPr lang="de-DE" sz="800" dirty="0" err="1"/>
              <a:t>Roblox</a:t>
            </a:r>
            <a:r>
              <a:rPr lang="de-DE" sz="800" dirty="0"/>
              <a:t>“ Die pädagogischen Spielebewertungen von Spieleratgeber NRW und Spielbar.de empfehlen das Spiel </a:t>
            </a:r>
            <a:r>
              <a:rPr lang="de-DE" sz="800" b="1" dirty="0"/>
              <a:t>ab einem Alter von zwölf Jahren</a:t>
            </a:r>
            <a:r>
              <a:rPr lang="de-DE" sz="800" dirty="0"/>
              <a:t>. Nichtsdestotrotz können einzelne Bereiche der </a:t>
            </a:r>
            <a:r>
              <a:rPr lang="de-DE" sz="800" dirty="0" err="1"/>
              <a:t>nutzerInnengenerierten</a:t>
            </a:r>
            <a:r>
              <a:rPr lang="de-DE" sz="800" dirty="0"/>
              <a:t> Inhalte nicht altersgerecht sein, da die Spielauswahl nicht ausreichend gefiltert werden kann.</a:t>
            </a:r>
            <a:endParaRPr lang="de-AT" sz="800" dirty="0"/>
          </a:p>
          <a:p>
            <a:pPr eaLnBrk="1" hangingPunct="1">
              <a:lnSpc>
                <a:spcPct val="80000"/>
              </a:lnSpc>
            </a:pPr>
            <a:endParaRPr lang="de-DE" altLang="de-DE" sz="800"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CCFB1256-AD4A-4B7F-B6B7-8E59A5B239D9}" type="slidenum">
              <a:rPr lang="de-AT" smtClean="0"/>
              <a:pPr>
                <a:defRPr/>
              </a:pPr>
              <a:t>20</a:t>
            </a:fld>
            <a:endParaRPr lang="de-AT"/>
          </a:p>
        </p:txBody>
      </p:sp>
    </p:spTree>
    <p:extLst>
      <p:ext uri="{BB962C8B-B14F-4D97-AF65-F5344CB8AC3E}">
        <p14:creationId xmlns:p14="http://schemas.microsoft.com/office/powerpoint/2010/main" val="139976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CCFB1256-AD4A-4B7F-B6B7-8E59A5B239D9}" type="slidenum">
              <a:rPr lang="de-AT" smtClean="0"/>
              <a:pPr>
                <a:defRPr/>
              </a:pPr>
              <a:t>21</a:t>
            </a:fld>
            <a:endParaRPr lang="de-AT"/>
          </a:p>
        </p:txBody>
      </p:sp>
    </p:spTree>
    <p:extLst>
      <p:ext uri="{BB962C8B-B14F-4D97-AF65-F5344CB8AC3E}">
        <p14:creationId xmlns:p14="http://schemas.microsoft.com/office/powerpoint/2010/main" val="290958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3</a:t>
            </a:fld>
            <a:endParaRPr lang="de-AT"/>
          </a:p>
        </p:txBody>
      </p:sp>
    </p:spTree>
    <p:extLst>
      <p:ext uri="{BB962C8B-B14F-4D97-AF65-F5344CB8AC3E}">
        <p14:creationId xmlns:p14="http://schemas.microsoft.com/office/powerpoint/2010/main" val="3642583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CCFB1256-AD4A-4B7F-B6B7-8E59A5B239D9}" type="slidenum">
              <a:rPr lang="de-AT" smtClean="0"/>
              <a:pPr>
                <a:defRPr/>
              </a:pPr>
              <a:t>22</a:t>
            </a:fld>
            <a:endParaRPr lang="de-AT"/>
          </a:p>
        </p:txBody>
      </p:sp>
    </p:spTree>
    <p:extLst>
      <p:ext uri="{BB962C8B-B14F-4D97-AF65-F5344CB8AC3E}">
        <p14:creationId xmlns:p14="http://schemas.microsoft.com/office/powerpoint/2010/main" val="351799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02364" y="10278802"/>
            <a:ext cx="2984161" cy="54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defTabSz="908050" eaLnBrk="0" hangingPunct="0">
              <a:spcBef>
                <a:spcPct val="30000"/>
              </a:spcBef>
              <a:defRPr sz="1000">
                <a:solidFill>
                  <a:schemeClr val="tx1"/>
                </a:solidFill>
                <a:latin typeface="Arial" charset="0"/>
              </a:defRPr>
            </a:lvl1pPr>
            <a:lvl2pPr marL="742950" indent="-285750" defTabSz="908050" eaLnBrk="0" hangingPunct="0">
              <a:spcBef>
                <a:spcPct val="30000"/>
              </a:spcBef>
              <a:defRPr sz="1000">
                <a:solidFill>
                  <a:schemeClr val="tx1"/>
                </a:solidFill>
                <a:latin typeface="Arial" charset="0"/>
              </a:defRPr>
            </a:lvl2pPr>
            <a:lvl3pPr marL="1143000" indent="-228600" defTabSz="908050" eaLnBrk="0" hangingPunct="0">
              <a:spcBef>
                <a:spcPct val="30000"/>
              </a:spcBef>
              <a:defRPr sz="1000">
                <a:solidFill>
                  <a:schemeClr val="tx1"/>
                </a:solidFill>
                <a:latin typeface="Arial" charset="0"/>
              </a:defRPr>
            </a:lvl3pPr>
            <a:lvl4pPr marL="1600200" indent="-228600" defTabSz="908050" eaLnBrk="0" hangingPunct="0">
              <a:spcBef>
                <a:spcPct val="30000"/>
              </a:spcBef>
              <a:defRPr sz="1000">
                <a:solidFill>
                  <a:schemeClr val="tx1"/>
                </a:solidFill>
                <a:latin typeface="Arial" charset="0"/>
              </a:defRPr>
            </a:lvl4pPr>
            <a:lvl5pPr marL="2057400" indent="-228600" defTabSz="908050" eaLnBrk="0" hangingPunct="0">
              <a:spcBef>
                <a:spcPct val="30000"/>
              </a:spcBef>
              <a:defRPr sz="1000">
                <a:solidFill>
                  <a:schemeClr val="tx1"/>
                </a:solidFill>
                <a:latin typeface="Arial" charset="0"/>
              </a:defRPr>
            </a:lvl5pPr>
            <a:lvl6pPr marL="2514600" indent="-228600" defTabSz="908050" eaLnBrk="0" fontAlgn="base" hangingPunct="0">
              <a:spcBef>
                <a:spcPct val="30000"/>
              </a:spcBef>
              <a:spcAft>
                <a:spcPct val="0"/>
              </a:spcAft>
              <a:defRPr sz="1000">
                <a:solidFill>
                  <a:schemeClr val="tx1"/>
                </a:solidFill>
                <a:latin typeface="Arial" charset="0"/>
              </a:defRPr>
            </a:lvl6pPr>
            <a:lvl7pPr marL="2971800" indent="-228600" defTabSz="908050" eaLnBrk="0" fontAlgn="base" hangingPunct="0">
              <a:spcBef>
                <a:spcPct val="30000"/>
              </a:spcBef>
              <a:spcAft>
                <a:spcPct val="0"/>
              </a:spcAft>
              <a:defRPr sz="1000">
                <a:solidFill>
                  <a:schemeClr val="tx1"/>
                </a:solidFill>
                <a:latin typeface="Arial" charset="0"/>
              </a:defRPr>
            </a:lvl7pPr>
            <a:lvl8pPr marL="3429000" indent="-228600" defTabSz="908050" eaLnBrk="0" fontAlgn="base" hangingPunct="0">
              <a:spcBef>
                <a:spcPct val="30000"/>
              </a:spcBef>
              <a:spcAft>
                <a:spcPct val="0"/>
              </a:spcAft>
              <a:defRPr sz="1000">
                <a:solidFill>
                  <a:schemeClr val="tx1"/>
                </a:solidFill>
                <a:latin typeface="Arial" charset="0"/>
              </a:defRPr>
            </a:lvl8pPr>
            <a:lvl9pPr marL="3886200" indent="-228600" defTabSz="90805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A641C2AF-4D6B-4687-99B2-411D3EA4FCF8}" type="slidenum">
              <a:rPr lang="de-AT" altLang="de-DE" sz="1300"/>
              <a:pPr algn="r" eaLnBrk="1" hangingPunct="1">
                <a:spcBef>
                  <a:spcPct val="0"/>
                </a:spcBef>
              </a:pPr>
              <a:t>23</a:t>
            </a:fld>
            <a:endParaRPr lang="de-AT" altLang="de-DE" sz="1300"/>
          </a:p>
        </p:txBody>
      </p:sp>
      <p:sp>
        <p:nvSpPr>
          <p:cNvPr id="69635" name="Rectangle 7"/>
          <p:cNvSpPr txBox="1">
            <a:spLocks noGrp="1" noChangeArrowheads="1"/>
          </p:cNvSpPr>
          <p:nvPr/>
        </p:nvSpPr>
        <p:spPr bwMode="auto">
          <a:xfrm>
            <a:off x="3902364" y="10280530"/>
            <a:ext cx="2984161" cy="5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8" tIns="46024" rIns="92048" bIns="46024"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B3C68048-CADE-40D8-BC67-68413A8DD49C}" type="slidenum">
              <a:rPr lang="de-AT" altLang="de-DE" sz="1300"/>
              <a:pPr algn="r" eaLnBrk="1" hangingPunct="1">
                <a:spcBef>
                  <a:spcPct val="0"/>
                </a:spcBef>
              </a:pPr>
              <a:t>23</a:t>
            </a:fld>
            <a:endParaRPr lang="de-AT" altLang="de-DE" sz="1300"/>
          </a:p>
        </p:txBody>
      </p:sp>
      <p:sp>
        <p:nvSpPr>
          <p:cNvPr id="69636" name="Rectangle 2"/>
          <p:cNvSpPr>
            <a:spLocks noGrp="1" noRot="1" noChangeAspect="1" noChangeArrowheads="1" noTextEdit="1"/>
          </p:cNvSpPr>
          <p:nvPr>
            <p:ph type="sldImg"/>
          </p:nvPr>
        </p:nvSpPr>
        <p:spPr>
          <a:xfrm>
            <a:off x="741363" y="811213"/>
            <a:ext cx="5411787" cy="4059237"/>
          </a:xfrm>
          <a:ln/>
        </p:spPr>
      </p:sp>
      <p:sp>
        <p:nvSpPr>
          <p:cNvPr id="69637" name="Rectangle 3"/>
          <p:cNvSpPr>
            <a:spLocks noGrp="1" noChangeArrowheads="1"/>
          </p:cNvSpPr>
          <p:nvPr>
            <p:ph type="body" idx="1"/>
          </p:nvPr>
        </p:nvSpPr>
        <p:spPr>
          <a:xfrm>
            <a:off x="688655" y="5140268"/>
            <a:ext cx="5510859" cy="48702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8" tIns="46024" rIns="92048" bIns="46024"/>
          <a:lstStyle/>
          <a:p>
            <a:pPr eaLnBrk="1" hangingPunct="1"/>
            <a:r>
              <a:rPr lang="de-DE" altLang="de-DE" dirty="0"/>
              <a:t>Umsätze 2019: </a:t>
            </a:r>
            <a:r>
              <a:rPr lang="de-DE" altLang="de-DE" dirty="0" err="1"/>
              <a:t>Fortnite</a:t>
            </a:r>
            <a:r>
              <a:rPr lang="de-DE" altLang="de-DE" dirty="0"/>
              <a:t> 1,8 </a:t>
            </a:r>
            <a:r>
              <a:rPr lang="de-DE" altLang="de-DE" dirty="0" err="1"/>
              <a:t>Mrd</a:t>
            </a:r>
            <a:r>
              <a:rPr lang="de-DE" altLang="de-DE" dirty="0"/>
              <a:t> US$, Candy </a:t>
            </a:r>
            <a:r>
              <a:rPr lang="de-DE" altLang="de-DE" dirty="0" err="1"/>
              <a:t>Crush</a:t>
            </a:r>
            <a:r>
              <a:rPr lang="de-DE" altLang="de-DE" dirty="0"/>
              <a:t> Saga 1,5 </a:t>
            </a:r>
            <a:r>
              <a:rPr lang="de-DE" altLang="de-DE" dirty="0" err="1"/>
              <a:t>Mrd</a:t>
            </a:r>
            <a:r>
              <a:rPr lang="de-DE" altLang="de-DE" dirty="0"/>
              <a:t> US$, </a:t>
            </a:r>
            <a:r>
              <a:rPr lang="de-DE" altLang="de-DE" dirty="0" err="1"/>
              <a:t>Pokemon</a:t>
            </a:r>
            <a:r>
              <a:rPr lang="de-DE" altLang="de-DE" dirty="0"/>
              <a:t> Go 1,4 Mrd. US$</a:t>
            </a:r>
          </a:p>
          <a:p>
            <a:pPr eaLnBrk="1" hangingPunct="1"/>
            <a:r>
              <a:rPr lang="de-DE" altLang="de-DE" dirty="0"/>
              <a:t>Spieleindustrie gesamt:</a:t>
            </a:r>
          </a:p>
          <a:p>
            <a:pPr eaLnBrk="1" hangingPunct="1"/>
            <a:r>
              <a:rPr lang="de-DE" altLang="de-DE" dirty="0"/>
              <a:t>165 Mrd. USD Umsatz 2022 (155 Mrd. 2020) mehr als Film- u. Musikindustrie</a:t>
            </a:r>
          </a:p>
          <a:p>
            <a:pPr eaLnBrk="1" hangingPunct="1"/>
            <a:endParaRPr lang="de-DE" altLang="de-DE" dirty="0"/>
          </a:p>
          <a:p>
            <a:pPr eaLnBrk="1" hangingPunct="1"/>
            <a:r>
              <a:rPr lang="de-DE" altLang="de-DE" dirty="0"/>
              <a:t>Motivierend (bzw. suchterzeugend) ist in MMORPGs die Kombination aus:</a:t>
            </a:r>
          </a:p>
          <a:p>
            <a:pPr lvl="1" eaLnBrk="1" hangingPunct="1">
              <a:spcBef>
                <a:spcPct val="40000"/>
              </a:spcBef>
            </a:pPr>
            <a:r>
              <a:rPr lang="de-DE" altLang="de-DE" sz="1300" dirty="0"/>
              <a:t>Optimale Herausforderung durch steigende Leistungsanforderungen (Level) und rasche Rückmeldung über Erfolg und Misserfolg.</a:t>
            </a:r>
          </a:p>
          <a:p>
            <a:pPr lvl="1" eaLnBrk="1" hangingPunct="1">
              <a:spcBef>
                <a:spcPct val="40000"/>
              </a:spcBef>
            </a:pPr>
            <a:r>
              <a:rPr lang="de-DE" altLang="de-DE" sz="1300" dirty="0"/>
              <a:t>Neue Identität in einer virtuellen Welt („Avatar“)</a:t>
            </a:r>
          </a:p>
          <a:p>
            <a:pPr lvl="1" eaLnBrk="1" hangingPunct="1">
              <a:spcBef>
                <a:spcPct val="40000"/>
              </a:spcBef>
            </a:pPr>
            <a:r>
              <a:rPr lang="de-DE" altLang="de-DE" sz="1300" dirty="0"/>
              <a:t>Einfache Regeln in der virtuellen Welt (im Vergleich zur „echten“ Welt)</a:t>
            </a:r>
          </a:p>
          <a:p>
            <a:pPr lvl="1" eaLnBrk="1" hangingPunct="1">
              <a:spcBef>
                <a:spcPct val="40000"/>
              </a:spcBef>
            </a:pPr>
            <a:r>
              <a:rPr lang="de-DE" altLang="de-DE" sz="1300" dirty="0"/>
              <a:t>Kommunikation und Gemeinschaftserleben („Gilden“) </a:t>
            </a:r>
          </a:p>
          <a:p>
            <a:pPr lvl="1" eaLnBrk="1" hangingPunct="1">
              <a:spcBef>
                <a:spcPct val="40000"/>
              </a:spcBef>
            </a:pPr>
            <a:r>
              <a:rPr lang="de-DE" altLang="de-DE" sz="1300" dirty="0"/>
              <a:t>(Gemeinsam) zu lösenden Aufgaben („</a:t>
            </a:r>
            <a:r>
              <a:rPr lang="de-DE" altLang="de-DE" sz="1300" dirty="0" err="1"/>
              <a:t>Quests</a:t>
            </a:r>
            <a:r>
              <a:rPr lang="de-DE" altLang="de-DE" sz="1300" dirty="0"/>
              <a:t>“)</a:t>
            </a:r>
          </a:p>
          <a:p>
            <a:pPr lvl="1" eaLnBrk="1" hangingPunct="1">
              <a:spcBef>
                <a:spcPct val="40000"/>
              </a:spcBef>
            </a:pPr>
            <a:r>
              <a:rPr lang="de-DE" altLang="de-DE" sz="1300" dirty="0"/>
              <a:t>Macht und Anerkennung in der virtuellen Welt (Geld, Waffen, Punkte)</a:t>
            </a:r>
          </a:p>
          <a:p>
            <a:pPr eaLnBrk="1" hangingPunct="1"/>
            <a:endParaRPr lang="de-AT" altLang="de-DE" sz="1300" dirty="0"/>
          </a:p>
          <a:p>
            <a:pPr eaLnBrk="1" hangingPunct="1"/>
            <a:endParaRPr lang="de-DE" alt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24</a:t>
            </a:fld>
            <a:endParaRPr lang="de-AT"/>
          </a:p>
        </p:txBody>
      </p:sp>
    </p:spTree>
    <p:extLst>
      <p:ext uri="{BB962C8B-B14F-4D97-AF65-F5344CB8AC3E}">
        <p14:creationId xmlns:p14="http://schemas.microsoft.com/office/powerpoint/2010/main" val="2772028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Nach Ryan &amp; Deci </a:t>
            </a:r>
            <a:r>
              <a:rPr lang="de-DE" baseline="0" dirty="0" err="1"/>
              <a:t>Self</a:t>
            </a:r>
            <a:r>
              <a:rPr lang="de-DE" baseline="0" dirty="0"/>
              <a:t> Determination Theory</a:t>
            </a:r>
          </a:p>
          <a:p>
            <a:endParaRPr lang="de-AT" baseline="0" dirty="0"/>
          </a:p>
          <a:p>
            <a:r>
              <a:rPr lang="de-AT" baseline="0" dirty="0"/>
              <a:t>Grundbedürfnisse werden von Medien angesprochen - </a:t>
            </a:r>
            <a:r>
              <a:rPr lang="de-AT" dirty="0"/>
              <a:t>Empathie, Verständnis für Faszination - Faszination </a:t>
            </a:r>
            <a:r>
              <a:rPr lang="de-AT" u="sng" dirty="0"/>
              <a:t>ist nicht </a:t>
            </a:r>
            <a:r>
              <a:rPr lang="de-AT" u="none" dirty="0"/>
              <a:t>Sucht   </a:t>
            </a:r>
            <a:r>
              <a:rPr lang="de-AT" dirty="0"/>
              <a:t>(Thema Lesesucht Ende 18. Jh., 1774 Werther)</a:t>
            </a:r>
          </a:p>
          <a:p>
            <a:endParaRPr lang="de-AT" dirty="0"/>
          </a:p>
          <a:p>
            <a:pPr defTabSz="927202">
              <a:defRPr/>
            </a:pPr>
            <a:r>
              <a:rPr lang="de-AT" dirty="0"/>
              <a:t>Fehlende Geräte, Software verhindern Zugehörigkeit. - Abwägung bei Kaufentscheidung.  </a:t>
            </a:r>
          </a:p>
          <a:p>
            <a:endParaRPr lang="de-AT" dirty="0"/>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25</a:t>
            </a:fld>
            <a:endParaRPr lang="de-AT"/>
          </a:p>
        </p:txBody>
      </p:sp>
    </p:spTree>
    <p:extLst>
      <p:ext uri="{BB962C8B-B14F-4D97-AF65-F5344CB8AC3E}">
        <p14:creationId xmlns:p14="http://schemas.microsoft.com/office/powerpoint/2010/main" val="755762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de-DE" sz="900" dirty="0"/>
              <a:t>Grundbedürfnisse in der realen Welt erfüllt?</a:t>
            </a:r>
          </a:p>
          <a:p>
            <a:endParaRPr lang="de-AT" altLang="de-DE" sz="900" dirty="0"/>
          </a:p>
          <a:p>
            <a:r>
              <a:rPr lang="de-AT" altLang="de-DE" sz="900" dirty="0"/>
              <a:t>Problematisch, wenn Diskrepanz zwischen realem und online Erleben sehr groß.</a:t>
            </a:r>
          </a:p>
          <a:p>
            <a:endParaRPr lang="de-AT" altLang="de-DE" sz="900" dirty="0"/>
          </a:p>
          <a:p>
            <a:r>
              <a:rPr lang="de-AT" altLang="de-DE" sz="900" dirty="0"/>
              <a:t>Dann wird nichts besser, wenn man nur die Online-Zeit reduziert. </a:t>
            </a:r>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26</a:t>
            </a:fld>
            <a:endParaRPr lang="de-AT"/>
          </a:p>
        </p:txBody>
      </p:sp>
    </p:spTree>
    <p:extLst>
      <p:ext uri="{BB962C8B-B14F-4D97-AF65-F5344CB8AC3E}">
        <p14:creationId xmlns:p14="http://schemas.microsoft.com/office/powerpoint/2010/main" val="442024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00940" y="10280531"/>
            <a:ext cx="2985622" cy="5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9" tIns="46345" rIns="92689" bIns="46345"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5631EDE2-C649-4525-A991-81F6B11192B7}" type="slidenum">
              <a:rPr lang="de-AT" altLang="de-DE" sz="1300"/>
              <a:pPr algn="r" eaLnBrk="1" hangingPunct="1">
                <a:spcBef>
                  <a:spcPct val="0"/>
                </a:spcBef>
              </a:pPr>
              <a:t>27</a:t>
            </a:fld>
            <a:endParaRPr lang="de-AT" altLang="de-DE" sz="1300"/>
          </a:p>
        </p:txBody>
      </p:sp>
      <p:sp>
        <p:nvSpPr>
          <p:cNvPr id="91139" name="Rectangle 2"/>
          <p:cNvSpPr>
            <a:spLocks noGrp="1" noRot="1" noChangeAspect="1" noChangeArrowheads="1" noTextEdit="1"/>
          </p:cNvSpPr>
          <p:nvPr>
            <p:ph type="sldImg"/>
          </p:nvPr>
        </p:nvSpPr>
        <p:spPr>
          <a:xfrm>
            <a:off x="738188" y="809625"/>
            <a:ext cx="5413375" cy="4060825"/>
          </a:xfrm>
          <a:ln/>
        </p:spPr>
      </p:sp>
      <p:sp>
        <p:nvSpPr>
          <p:cNvPr id="91140" name="Rectangle 3"/>
          <p:cNvSpPr>
            <a:spLocks noGrp="1" noChangeArrowheads="1"/>
          </p:cNvSpPr>
          <p:nvPr>
            <p:ph type="body" idx="1"/>
          </p:nvPr>
        </p:nvSpPr>
        <p:spPr>
          <a:xfrm>
            <a:off x="690106" y="5140269"/>
            <a:ext cx="5507958" cy="48720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202">
              <a:spcBef>
                <a:spcPct val="40000"/>
              </a:spcBef>
              <a:defRPr/>
            </a:pPr>
            <a:r>
              <a:rPr lang="de-AT" dirty="0"/>
              <a:t>Über längere Zeit, nicht Momentaufnahme (Ferien, neues Spiel,…)</a:t>
            </a:r>
          </a:p>
          <a:p>
            <a:pPr defTabSz="927202">
              <a:spcBef>
                <a:spcPct val="40000"/>
              </a:spcBef>
              <a:defRPr/>
            </a:pPr>
            <a:r>
              <a:rPr lang="de-AT" dirty="0"/>
              <a:t>Rückzug in der Pubertät normal</a:t>
            </a:r>
          </a:p>
          <a:p>
            <a:pPr defTabSz="927202">
              <a:spcBef>
                <a:spcPct val="40000"/>
              </a:spcBef>
              <a:defRPr/>
            </a:pPr>
            <a:endParaRPr lang="de-AT" dirty="0"/>
          </a:p>
          <a:p>
            <a:pPr defTabSz="927202">
              <a:spcBef>
                <a:spcPct val="40000"/>
              </a:spcBef>
              <a:defRPr/>
            </a:pPr>
            <a:r>
              <a:rPr lang="de-AT" dirty="0"/>
              <a:t>1,4-4% als abhängig klassifiziert. </a:t>
            </a:r>
          </a:p>
          <a:p>
            <a:pPr defTabSz="927202">
              <a:spcBef>
                <a:spcPct val="40000"/>
              </a:spcBef>
              <a:defRPr/>
            </a:pPr>
            <a:endParaRPr lang="de-AT" dirty="0"/>
          </a:p>
          <a:p>
            <a:pPr defTabSz="927202">
              <a:spcBef>
                <a:spcPct val="40000"/>
              </a:spcBef>
              <a:defRPr/>
            </a:pPr>
            <a:r>
              <a:rPr lang="de-AT" dirty="0"/>
              <a:t>Problem: keine einheitlichen Diagnosekriterien für pathologische Internet-/Computerspielnutzung. (nicht im ICD10, im DSM V „Internetabhängigkeit“ im Anhang als Kandidat zur Aufnahme angeführt, Diagnose orientiert sich an Suchtkriterien für stoffgebundene Süchte und an pathologischem Glücksspiel;  andere orientieren sich an Entwicklungsstörung, Impulskontrollstörung, Zwangs- od. Persönlichkeitsstörung,…) Komorbiditäten!   </a:t>
            </a:r>
          </a:p>
          <a:p>
            <a:pPr eaLnBrk="1" hangingPunct="1">
              <a:spcBef>
                <a:spcPct val="40000"/>
              </a:spcBef>
            </a:pPr>
            <a:endParaRPr lang="de-AT" altLang="de-DE" sz="900" dirty="0"/>
          </a:p>
          <a:p>
            <a:pPr defTabSz="888125">
              <a:spcBef>
                <a:spcPct val="40000"/>
              </a:spcBef>
              <a:defRPr/>
            </a:pPr>
            <a:r>
              <a:rPr lang="de-AT" dirty="0"/>
              <a:t>Risikofaktoren für Suchtentwicklung: Schulangst, Fehlzeiten im Unterricht, schlechte Noten, schlechte Integration in der Klasse, geringer Selbstwert</a:t>
            </a:r>
          </a:p>
          <a:p>
            <a:pPr defTabSz="888125">
              <a:spcBef>
                <a:spcPct val="40000"/>
              </a:spcBef>
              <a:defRPr/>
            </a:pPr>
            <a:r>
              <a:rPr lang="de-AT" dirty="0"/>
              <a:t>Bedeutsam ist das Selbstwerterleben in Schule und Freizeit. Wurde angegeben, dass in den letzten 12 Monaten lediglich beim Computerspielen etwas gelungen sei, auf das sie richtig stolz sind, so steigt das Risiko für eine Computerspielabhängigkeit um das Vielfache an. Auch eine erhöhte Schulangst lässt das Risiko für eine Abhängigkeit ansteigen. </a:t>
            </a:r>
          </a:p>
          <a:p>
            <a:pPr eaLnBrk="1" hangingPunct="1">
              <a:spcBef>
                <a:spcPct val="40000"/>
              </a:spcBef>
            </a:pPr>
            <a:endParaRPr lang="de-AT" altLang="de-DE" sz="9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00940" y="10280531"/>
            <a:ext cx="2985622" cy="5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2" tIns="46343" rIns="92682" bIns="46343"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57BDA913-F75B-4EFF-9C37-977CD95922B7}" type="slidenum">
              <a:rPr lang="de-AT" altLang="de-DE" sz="1300"/>
              <a:pPr algn="r" eaLnBrk="1" hangingPunct="1">
                <a:spcBef>
                  <a:spcPct val="0"/>
                </a:spcBef>
              </a:pPr>
              <a:t>28</a:t>
            </a:fld>
            <a:endParaRPr lang="de-AT" altLang="de-DE"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88500" y="5140275"/>
            <a:ext cx="5511175" cy="48702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
              </a:spcBef>
            </a:pPr>
            <a:endParaRPr lang="de-DE" altLang="de-DE" sz="900" dirty="0"/>
          </a:p>
          <a:p>
            <a:endParaRPr lang="de-DE" alt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29</a:t>
            </a:fld>
            <a:endParaRPr lang="de-AT"/>
          </a:p>
        </p:txBody>
      </p:sp>
    </p:spTree>
    <p:extLst>
      <p:ext uri="{BB962C8B-B14F-4D97-AF65-F5344CB8AC3E}">
        <p14:creationId xmlns:p14="http://schemas.microsoft.com/office/powerpoint/2010/main" val="1629660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23210" y="10498745"/>
            <a:ext cx="3079202" cy="55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47" tIns="47524" rIns="95047" bIns="47524"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B1B0DE2D-2421-4C5A-ABF9-61B03E65056D}" type="slidenum">
              <a:rPr lang="de-AT" altLang="de-DE" sz="1300"/>
              <a:pPr algn="r" eaLnBrk="1" hangingPunct="1">
                <a:spcBef>
                  <a:spcPct val="0"/>
                </a:spcBef>
              </a:pPr>
              <a:t>30</a:t>
            </a:fld>
            <a:endParaRPr lang="de-AT" altLang="de-DE" sz="13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altLang="de-DE" sz="900" dirty="0"/>
              <a:t>Positive gute Kommunikation zwischen Eltern und Kindern über die Internetnutzung ist ein Erfolg versprechendes Instrument zur Prävention von exzessivem Medienkonsum.</a:t>
            </a:r>
          </a:p>
          <a:p>
            <a:r>
              <a:rPr lang="de-AT" altLang="de-DE" sz="900" dirty="0"/>
              <a:t>(nach einer Untersuchung 2010, van den </a:t>
            </a:r>
            <a:r>
              <a:rPr lang="de-AT" altLang="de-DE" sz="900" dirty="0" err="1"/>
              <a:t>Eijnden</a:t>
            </a:r>
            <a:r>
              <a:rPr lang="de-AT" altLang="de-DE" sz="900" dirty="0"/>
              <a:t> et al.)</a:t>
            </a:r>
          </a:p>
          <a:p>
            <a:endParaRPr lang="de-DE" altLang="de-DE" sz="900" dirty="0"/>
          </a:p>
          <a:p>
            <a:endParaRPr lang="de-AT" altLang="de-DE" sz="9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5587505" y="6910010"/>
            <a:ext cx="4277239" cy="3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3" tIns="45678" rIns="91353" bIns="45678"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5861ADA8-EB43-4CE1-933F-0836C25BA19F}" type="slidenum">
              <a:rPr lang="de-AT" altLang="de-DE" sz="1200"/>
              <a:pPr algn="r" eaLnBrk="1" hangingPunct="1">
                <a:spcBef>
                  <a:spcPct val="0"/>
                </a:spcBef>
              </a:pPr>
              <a:t>31</a:t>
            </a:fld>
            <a:endParaRPr lang="de-AT" altLang="de-DE"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85849" y="3455002"/>
            <a:ext cx="7894627" cy="32731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AT" altLang="de-DE">
                <a:cs typeface="Arial" charset="0"/>
              </a:rPr>
              <a:t>Lob wird verdient, manchmal dadurch das unsere Jugendlichen etwas geschafft haben. Lob bedeutet für den jungen Menschen eine Belohnung die mit einer Bewrtung seiner Handlungen verbunden ist.</a:t>
            </a:r>
          </a:p>
          <a:p>
            <a:pPr eaLnBrk="1" hangingPunct="1">
              <a:spcBef>
                <a:spcPct val="0"/>
              </a:spcBef>
            </a:pPr>
            <a:r>
              <a:rPr lang="de-AT" altLang="de-DE">
                <a:cs typeface="Arial" charset="0"/>
              </a:rPr>
              <a:t>Lob wird häufig in Situationen eingesetzt wo unsere Jugendlichen in Konkurrenz zu anderen stehen</a:t>
            </a:r>
          </a:p>
          <a:p>
            <a:pPr eaLnBrk="1" hangingPunct="1">
              <a:spcBef>
                <a:spcPct val="0"/>
              </a:spcBef>
            </a:pPr>
            <a:r>
              <a:rPr lang="de-AT" altLang="de-DE">
                <a:cs typeface="Arial" charset="0"/>
              </a:rPr>
              <a:t>z.B. Malene übt ein schwieriges Stück für die Klavieraufführung. Der Vater könnte sagen: „Das Stück klingt schon viel fließender diese Woche“.</a:t>
            </a:r>
          </a:p>
          <a:p>
            <a:pPr eaLnBrk="1" hangingPunct="1">
              <a:spcBef>
                <a:spcPct val="0"/>
              </a:spcBef>
            </a:pPr>
            <a:r>
              <a:rPr lang="de-AT" altLang="de-DE">
                <a:cs typeface="Arial" charset="0"/>
              </a:rPr>
              <a:t>Oder die Mutter könnte sagen: „Es macht mir Freude dir beim Üben zuzusehen“. </a:t>
            </a:r>
          </a:p>
          <a:p>
            <a:pPr eaLnBrk="1" hangingPunct="1">
              <a:spcBef>
                <a:spcPct val="0"/>
              </a:spcBef>
            </a:pPr>
            <a:r>
              <a:rPr lang="de-AT" altLang="de-DE">
                <a:cs typeface="Arial" charset="0"/>
              </a:rPr>
              <a:t>Was lernt der Jugendliche durch Ermutigung</a:t>
            </a:r>
          </a:p>
          <a:p>
            <a:pPr eaLnBrk="1" hangingPunct="1">
              <a:spcBef>
                <a:spcPct val="0"/>
              </a:spcBef>
            </a:pPr>
            <a:r>
              <a:rPr lang="de-AT" altLang="de-DE">
                <a:cs typeface="Arial" charset="0"/>
              </a:rPr>
              <a:t>Das stiegert die Zuversicht und das Gefühl der Selbstwirksamkeit, bzw. der aktiven Problembewältigung</a:t>
            </a:r>
          </a:p>
          <a:p>
            <a:pPr eaLnBrk="1" hangingPunct="1">
              <a:spcBef>
                <a:spcPct val="0"/>
              </a:spcBef>
            </a:pPr>
            <a:endParaRPr lang="de-AT" altLang="de-DE">
              <a:cs typeface="Arial" charset="0"/>
            </a:endParaRPr>
          </a:p>
          <a:p>
            <a:pPr eaLnBrk="1" hangingPunct="1"/>
            <a:endParaRPr lang="de-AT"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Unsere Medienumgebung</a:t>
            </a:r>
          </a:p>
          <a:p>
            <a:r>
              <a:rPr lang="de-AT" dirty="0"/>
              <a:t>FS1/ FS2 erst seit 1995 ORF</a:t>
            </a:r>
            <a:r>
              <a:rPr lang="de-AT" baseline="0" dirty="0"/>
              <a:t> mit 24-Stunden Programm. </a:t>
            </a:r>
          </a:p>
          <a:p>
            <a:r>
              <a:rPr lang="de-AT" baseline="0" dirty="0"/>
              <a:t>Kommunikation: Telefon mit Viertelanschluss?!</a:t>
            </a:r>
          </a:p>
          <a:p>
            <a:r>
              <a:rPr lang="de-AT" baseline="0" dirty="0"/>
              <a:t>Spiele: </a:t>
            </a:r>
            <a:r>
              <a:rPr lang="de-AT" baseline="0" dirty="0" err="1"/>
              <a:t>Tricotronic</a:t>
            </a:r>
            <a:r>
              <a:rPr lang="de-AT" baseline="0" dirty="0"/>
              <a:t>,…</a:t>
            </a:r>
          </a:p>
          <a:p>
            <a:r>
              <a:rPr lang="de-AT" baseline="0" dirty="0"/>
              <a:t>Sind selbst keine Digital Natives, haben kein Modell für die Medienerziehung, Vergleich Verkehrserziehung. </a:t>
            </a:r>
          </a:p>
          <a:p>
            <a:r>
              <a:rPr lang="de-AT" baseline="0" dirty="0"/>
              <a:t>ABER: Müssen keine Experten sein, um unsere Kinder zu begleiten. Haben Experten zu Hause.</a:t>
            </a:r>
            <a:endParaRPr lang="de-AT" dirty="0"/>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5</a:t>
            </a:fld>
            <a:endParaRPr lang="de-AT"/>
          </a:p>
        </p:txBody>
      </p:sp>
    </p:spTree>
    <p:extLst>
      <p:ext uri="{BB962C8B-B14F-4D97-AF65-F5344CB8AC3E}">
        <p14:creationId xmlns:p14="http://schemas.microsoft.com/office/powerpoint/2010/main" val="3784707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4022284" y="10497743"/>
            <a:ext cx="3079061" cy="5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93" tIns="44796" rIns="89593" bIns="44796"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602FFD6E-DE95-4A49-818F-FAD3107B0620}" type="slidenum">
              <a:rPr lang="de-AT" altLang="de-DE" sz="1200"/>
              <a:pPr algn="r" eaLnBrk="1" hangingPunct="1">
                <a:spcBef>
                  <a:spcPct val="0"/>
                </a:spcBef>
              </a:pPr>
              <a:t>33</a:t>
            </a:fld>
            <a:endParaRPr lang="de-AT" altLang="de-DE"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900" dirty="0"/>
              <a:t>Rolle der Eltern</a:t>
            </a:r>
          </a:p>
          <a:p>
            <a:pPr eaLnBrk="1" hangingPunct="1"/>
            <a:r>
              <a:rPr lang="de-DE" altLang="de-DE" sz="900" dirty="0"/>
              <a:t>Eltern haben anfangs oft den Umgang der Kinder mit dem Computer gefördert (wie von der Schule gefordert; Stichwort Schlüsselqualifikation).</a:t>
            </a:r>
          </a:p>
          <a:p>
            <a:pPr eaLnBrk="1" hangingPunct="1"/>
            <a:r>
              <a:rPr lang="de-DE" altLang="de-DE" sz="900" dirty="0"/>
              <a:t>Nicht selten ziehen sie die Beschäftigung vor dem Bildschirm den nächtlichen Ausgängen ihrer Kinder vor, weil sie sie dann besser unter Kontrolle haben.</a:t>
            </a:r>
          </a:p>
          <a:p>
            <a:pPr eaLnBrk="1" hangingPunct="1"/>
            <a:endParaRPr lang="de-DE" altLang="de-DE" sz="900" dirty="0"/>
          </a:p>
          <a:p>
            <a:pPr eaLnBrk="1" hangingPunct="1"/>
            <a:r>
              <a:rPr lang="de-DE" altLang="de-DE" sz="900" dirty="0"/>
              <a:t>Mitleid mit der Langeweile der Kinder</a:t>
            </a:r>
          </a:p>
          <a:p>
            <a:pPr eaLnBrk="1" hangingPunct="1"/>
            <a:r>
              <a:rPr lang="de-DE" altLang="de-DE" sz="900" dirty="0"/>
              <a:t>Zu viel eigener Stress für Auseinandersetzung, gemeinsamer Zeit mit Kindern.</a:t>
            </a:r>
          </a:p>
          <a:p>
            <a:pPr eaLnBrk="1" hangingPunct="1"/>
            <a:endParaRPr lang="de-DE" altLang="de-DE" sz="900" dirty="0"/>
          </a:p>
          <a:p>
            <a:pPr eaLnBrk="1" hangingPunct="1"/>
            <a:r>
              <a:rPr lang="de-DE" altLang="de-DE" sz="900" dirty="0"/>
              <a:t>Spielen nicht als Belohnung nach Lernen, weil die Emotionen dabei sonst das </a:t>
            </a:r>
            <a:r>
              <a:rPr lang="de-DE" altLang="de-DE" sz="900" dirty="0" err="1"/>
              <a:t>Gerlernte</a:t>
            </a:r>
            <a:r>
              <a:rPr lang="de-DE" altLang="de-DE" sz="900" dirty="0"/>
              <a:t> überlagern.</a:t>
            </a:r>
          </a:p>
          <a:p>
            <a:pPr eaLnBrk="1" hangingPunct="1"/>
            <a:endParaRPr lang="de-DE" altLang="de-DE" sz="900" dirty="0"/>
          </a:p>
          <a:p>
            <a:pPr eaLnBrk="1" hangingPunct="1"/>
            <a:r>
              <a:rPr lang="de-DE" altLang="de-DE" sz="900" dirty="0"/>
              <a:t>Aufstellung von Regeln auf Basis guter elterlicher Kommunikation, bei der sich die Jugendlichen verstanden, ernst genommen und respektiert fühlen.</a:t>
            </a:r>
          </a:p>
          <a:p>
            <a:pPr eaLnBrk="1" hangingPunct="1"/>
            <a:r>
              <a:rPr lang="de-DE" altLang="de-DE" sz="900" dirty="0"/>
              <a:t>Strikte enge Regeln ohne Eingehen auf die Jugendlichen, verstärken eher den exzessiven Konsum.</a:t>
            </a:r>
          </a:p>
          <a:p>
            <a:pPr eaLnBrk="1" hangingPunct="1"/>
            <a:r>
              <a:rPr lang="de-DE" altLang="de-DE" sz="900" dirty="0"/>
              <a:t>(= Ergebnis neuerer Studien) </a:t>
            </a:r>
          </a:p>
          <a:p>
            <a:pPr eaLnBrk="1" hangingPunct="1"/>
            <a:endParaRPr lang="de-DE" altLang="de-DE" sz="9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901077" y="10280703"/>
            <a:ext cx="2985465" cy="53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9" tIns="46010" rIns="92019" bIns="46010" anchor="b"/>
          <a:lstStyle>
            <a:lvl1pPr eaLnBrk="0" hangingPunct="0">
              <a:spcBef>
                <a:spcPct val="30000"/>
              </a:spcBef>
              <a:defRPr sz="1000">
                <a:solidFill>
                  <a:schemeClr val="tx1"/>
                </a:solidFill>
                <a:latin typeface="Arial" pitchFamily="34" charset="0"/>
              </a:defRPr>
            </a:lvl1pPr>
            <a:lvl2pPr marL="742950" indent="-285750" eaLnBrk="0" hangingPunct="0">
              <a:spcBef>
                <a:spcPct val="30000"/>
              </a:spcBef>
              <a:defRPr sz="1000">
                <a:solidFill>
                  <a:schemeClr val="tx1"/>
                </a:solidFill>
                <a:latin typeface="Arial" pitchFamily="34" charset="0"/>
              </a:defRPr>
            </a:lvl2pPr>
            <a:lvl3pPr marL="1143000" indent="-228600" eaLnBrk="0" hangingPunct="0">
              <a:spcBef>
                <a:spcPct val="30000"/>
              </a:spcBef>
              <a:defRPr sz="1000">
                <a:solidFill>
                  <a:schemeClr val="tx1"/>
                </a:solidFill>
                <a:latin typeface="Arial" pitchFamily="34" charset="0"/>
              </a:defRPr>
            </a:lvl3pPr>
            <a:lvl4pPr marL="1600200" indent="-228600" eaLnBrk="0" hangingPunct="0">
              <a:spcBef>
                <a:spcPct val="30000"/>
              </a:spcBef>
              <a:defRPr sz="1000">
                <a:solidFill>
                  <a:schemeClr val="tx1"/>
                </a:solidFill>
                <a:latin typeface="Arial" pitchFamily="34" charset="0"/>
              </a:defRPr>
            </a:lvl4pPr>
            <a:lvl5pPr marL="2057400" indent="-228600" eaLnBrk="0" hangingPunct="0">
              <a:spcBef>
                <a:spcPct val="30000"/>
              </a:spcBef>
              <a:defRPr sz="1000">
                <a:solidFill>
                  <a:schemeClr val="tx1"/>
                </a:solidFill>
                <a:latin typeface="Arial" pitchFamily="34" charset="0"/>
              </a:defRPr>
            </a:lvl5pPr>
            <a:lvl6pPr marL="2514600" indent="-228600" eaLnBrk="0" fontAlgn="base" hangingPunct="0">
              <a:spcBef>
                <a:spcPct val="30000"/>
              </a:spcBef>
              <a:spcAft>
                <a:spcPct val="0"/>
              </a:spcAft>
              <a:defRPr sz="1000">
                <a:solidFill>
                  <a:schemeClr val="tx1"/>
                </a:solidFill>
                <a:latin typeface="Arial" pitchFamily="34" charset="0"/>
              </a:defRPr>
            </a:lvl6pPr>
            <a:lvl7pPr marL="2971800" indent="-228600" eaLnBrk="0" fontAlgn="base" hangingPunct="0">
              <a:spcBef>
                <a:spcPct val="30000"/>
              </a:spcBef>
              <a:spcAft>
                <a:spcPct val="0"/>
              </a:spcAft>
              <a:defRPr sz="1000">
                <a:solidFill>
                  <a:schemeClr val="tx1"/>
                </a:solidFill>
                <a:latin typeface="Arial" pitchFamily="34" charset="0"/>
              </a:defRPr>
            </a:lvl7pPr>
            <a:lvl8pPr marL="3429000" indent="-228600" eaLnBrk="0" fontAlgn="base" hangingPunct="0">
              <a:spcBef>
                <a:spcPct val="30000"/>
              </a:spcBef>
              <a:spcAft>
                <a:spcPct val="0"/>
              </a:spcAft>
              <a:defRPr sz="1000">
                <a:solidFill>
                  <a:schemeClr val="tx1"/>
                </a:solidFill>
                <a:latin typeface="Arial" pitchFamily="34" charset="0"/>
              </a:defRPr>
            </a:lvl8pPr>
            <a:lvl9pPr marL="3886200" indent="-228600" eaLnBrk="0" fontAlgn="base" hangingPunct="0">
              <a:spcBef>
                <a:spcPct val="30000"/>
              </a:spcBef>
              <a:spcAft>
                <a:spcPct val="0"/>
              </a:spcAft>
              <a:defRPr sz="1000">
                <a:solidFill>
                  <a:schemeClr val="tx1"/>
                </a:solidFill>
                <a:latin typeface="Arial" pitchFamily="34" charset="0"/>
              </a:defRPr>
            </a:lvl9pPr>
          </a:lstStyle>
          <a:p>
            <a:pPr algn="r" eaLnBrk="1" hangingPunct="1">
              <a:spcBef>
                <a:spcPct val="0"/>
              </a:spcBef>
            </a:pPr>
            <a:fld id="{A4FF6503-BD78-4178-AFE3-47770E864C00}" type="slidenum">
              <a:rPr lang="de-AT" altLang="de-DE" sz="1300"/>
              <a:pPr algn="r" eaLnBrk="1" hangingPunct="1">
                <a:spcBef>
                  <a:spcPct val="0"/>
                </a:spcBef>
              </a:pPr>
              <a:t>34</a:t>
            </a:fld>
            <a:endParaRPr lang="de-AT" altLang="de-DE" sz="1300"/>
          </a:p>
        </p:txBody>
      </p:sp>
      <p:sp>
        <p:nvSpPr>
          <p:cNvPr id="109571" name="Rectangle 2"/>
          <p:cNvSpPr>
            <a:spLocks noGrp="1" noRot="1" noChangeAspect="1" noChangeArrowheads="1" noTextEdit="1"/>
          </p:cNvSpPr>
          <p:nvPr>
            <p:ph type="sldImg"/>
          </p:nvPr>
        </p:nvSpPr>
        <p:spPr>
          <a:xfrm>
            <a:off x="741363" y="811213"/>
            <a:ext cx="5411787" cy="4059237"/>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900">
                <a:latin typeface="Arial" pitchFamily="34" charset="0"/>
              </a:rPr>
              <a:t>Empfehlungen = grobe Anhaltspunkte</a:t>
            </a:r>
          </a:p>
          <a:p>
            <a:pPr eaLnBrk="1" hangingPunct="1"/>
            <a:r>
              <a:rPr lang="de-DE" altLang="de-DE" sz="900">
                <a:latin typeface="Arial" pitchFamily="34" charset="0"/>
              </a:rPr>
              <a:t>Empfehlungen können immer nur grobe Anhaltspunkte geben und Erziehende stärken – aber nicht einschränken. </a:t>
            </a:r>
          </a:p>
          <a:p>
            <a:pPr eaLnBrk="1" hangingPunct="1"/>
            <a:endParaRPr lang="de-DE" altLang="de-DE" sz="900">
              <a:latin typeface="Arial" pitchFamily="34" charset="0"/>
            </a:endParaRPr>
          </a:p>
          <a:p>
            <a:pPr eaLnBrk="1" hangingPunct="1"/>
            <a:r>
              <a:rPr lang="de-DE" altLang="de-DE" sz="900">
                <a:latin typeface="Arial" pitchFamily="34" charset="0"/>
              </a:rPr>
              <a:t>Medien sind ein Teil des Lebens der Kinder aber auch der Eltern und der Familie. </a:t>
            </a:r>
          </a:p>
          <a:p>
            <a:pPr eaLnBrk="1" hangingPunct="1"/>
            <a:r>
              <a:rPr lang="de-DE" altLang="de-DE" sz="900">
                <a:latin typeface="Arial" pitchFamily="34" charset="0"/>
              </a:rPr>
              <a:t>Wichtiger als Zeitvorgaben ist das Gefühl dafür, wann etwas gut tut und wann nicht – den Kindern, aber auch den Eltern oder der ganzen Familie.</a:t>
            </a:r>
          </a:p>
          <a:p>
            <a:pPr eaLnBrk="1" hangingPunct="1"/>
            <a:endParaRPr lang="de-DE" altLang="de-DE" sz="900">
              <a:latin typeface="Arial" pitchFamily="34" charset="0"/>
            </a:endParaRPr>
          </a:p>
          <a:p>
            <a:pPr eaLnBrk="1" hangingPunct="1"/>
            <a:r>
              <a:rPr lang="de-DE" altLang="de-DE" sz="900">
                <a:latin typeface="Arial" pitchFamily="34" charset="0"/>
              </a:rPr>
              <a:t>Eigener Fernseher im Kinderzimmer erhöht die Nutzungsdauer um das Doppelte bis Dreifache</a:t>
            </a:r>
          </a:p>
          <a:p>
            <a:pPr eaLnBrk="1" hangingPunct="1"/>
            <a:r>
              <a:rPr lang="de-DE" altLang="de-DE" sz="900">
                <a:latin typeface="Arial" pitchFamily="34" charset="0"/>
              </a:rPr>
              <a:t>Deutschland: ca. 30 – 45% der 4.VS-Schüler haben eigenen Fernseher und eigene Konsole im Zimmer.</a:t>
            </a:r>
          </a:p>
          <a:p>
            <a:pPr eaLnBrk="1" hangingPunct="1"/>
            <a:endParaRPr lang="de-AT" altLang="de-DE" sz="900">
              <a:latin typeface="Arial" pitchFamily="34" charset="0"/>
            </a:endParaRPr>
          </a:p>
          <a:p>
            <a:pPr eaLnBrk="1" hangingPunct="1"/>
            <a:r>
              <a:rPr lang="de-AT" altLang="de-DE" sz="900">
                <a:latin typeface="Arial" pitchFamily="34" charset="0"/>
              </a:rPr>
              <a:t>Informieren über Filter etc.</a:t>
            </a:r>
          </a:p>
          <a:p>
            <a:pPr eaLnBrk="1" hangingPunct="1"/>
            <a:endParaRPr lang="de-AT" altLang="de-DE" sz="900">
              <a:latin typeface="Arial" pitchFamily="34" charset="0"/>
            </a:endParaRPr>
          </a:p>
          <a:p>
            <a:pPr eaLnBrk="1" hangingPunct="1"/>
            <a:r>
              <a:rPr lang="de-AT" altLang="de-DE" sz="900">
                <a:latin typeface="Arial" pitchFamily="34" charset="0"/>
              </a:rPr>
              <a:t>Handy:  Kindern im VS-Alter nur ein Handy kaufen, bei dessen Anwendungen man sich selber auskennt. </a:t>
            </a:r>
          </a:p>
          <a:p>
            <a:pPr eaLnBrk="1" hangingPunct="1"/>
            <a:r>
              <a:rPr lang="de-AT" altLang="de-DE" sz="900">
                <a:latin typeface="Arial" pitchFamily="34" charset="0"/>
              </a:rPr>
              <a:t>Empfohlen: erst ab 9 Jahren (vorher nur Notfallhandy)</a:t>
            </a:r>
          </a:p>
          <a:p>
            <a:pPr eaLnBrk="1" hangingPunct="1"/>
            <a:endParaRPr lang="de-AT" altLang="de-DE" sz="900">
              <a:latin typeface="Arial" pitchFamily="34" charset="0"/>
            </a:endParaRPr>
          </a:p>
          <a:p>
            <a:pPr eaLnBrk="1" hangingPunct="1"/>
            <a:r>
              <a:rPr lang="de-DE" altLang="de-DE" sz="900">
                <a:latin typeface="Arial" pitchFamily="34" charset="0"/>
              </a:rPr>
              <a:t>6-9 Jahre: nicht mehr als 5 Stunden pro Woche Bildschirmzeit</a:t>
            </a:r>
          </a:p>
          <a:p>
            <a:pPr eaLnBrk="1" hangingPunct="1"/>
            <a:r>
              <a:rPr lang="de-DE" altLang="de-DE" sz="900">
                <a:latin typeface="Arial" pitchFamily="34" charset="0"/>
              </a:rPr>
              <a:t>Jugendliche: mehr als 20 Stunden pro Woche Surfen und Gamen in der Freizeit gilt als problematisch</a:t>
            </a:r>
          </a:p>
          <a:p>
            <a:pPr eaLnBrk="1" hangingPunct="1"/>
            <a:endParaRPr lang="de-AT" altLang="de-DE" sz="900">
              <a:latin typeface="Arial" pitchFamily="34" charset="0"/>
            </a:endParaRPr>
          </a:p>
          <a:p>
            <a:pPr eaLnBrk="1" hangingPunct="1"/>
            <a:endParaRPr lang="de-AT" altLang="de-DE" sz="900">
              <a:latin typeface="Arial" pitchFamily="34" charset="0"/>
            </a:endParaRPr>
          </a:p>
          <a:p>
            <a:pPr eaLnBrk="1" hangingPunct="1"/>
            <a:endParaRPr lang="de-DE" altLang="de-DE" sz="900">
              <a:latin typeface="Arial" pitchFamily="34" charset="0"/>
            </a:endParaRPr>
          </a:p>
        </p:txBody>
      </p:sp>
    </p:spTree>
    <p:extLst>
      <p:ext uri="{BB962C8B-B14F-4D97-AF65-F5344CB8AC3E}">
        <p14:creationId xmlns:p14="http://schemas.microsoft.com/office/powerpoint/2010/main" val="2914214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00725" y="10280530"/>
            <a:ext cx="2985798" cy="5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8" tIns="46200" rIns="92398" bIns="46200"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A556A532-452A-408F-84C5-2E9D836A3ED5}" type="slidenum">
              <a:rPr lang="de-AT" altLang="de-DE" sz="1300"/>
              <a:pPr algn="r" eaLnBrk="1" hangingPunct="1">
                <a:spcBef>
                  <a:spcPct val="0"/>
                </a:spcBef>
              </a:pPr>
              <a:t>35</a:t>
            </a:fld>
            <a:endParaRPr lang="de-AT" altLang="de-DE" sz="1300"/>
          </a:p>
        </p:txBody>
      </p:sp>
      <p:sp>
        <p:nvSpPr>
          <p:cNvPr id="63491" name="Rectangle 2"/>
          <p:cNvSpPr>
            <a:spLocks noGrp="1" noRot="1" noChangeAspect="1" noChangeArrowheads="1" noTextEdit="1"/>
          </p:cNvSpPr>
          <p:nvPr>
            <p:ph type="sldImg"/>
          </p:nvPr>
        </p:nvSpPr>
        <p:spPr>
          <a:xfrm>
            <a:off x="741363" y="811213"/>
            <a:ext cx="5411787" cy="4059237"/>
          </a:xfrm>
          <a:ln/>
        </p:spPr>
      </p:sp>
      <p:sp>
        <p:nvSpPr>
          <p:cNvPr id="634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AT" b="1" u="sng" dirty="0"/>
              <a:t>KURZZUSAMMENFASSUNG §9</a:t>
            </a:r>
            <a:r>
              <a:rPr lang="de-AT" b="1" dirty="0"/>
              <a:t>:</a:t>
            </a:r>
          </a:p>
          <a:p>
            <a:pPr>
              <a:defRPr/>
            </a:pPr>
            <a:r>
              <a:rPr lang="de-AT" b="1" dirty="0"/>
              <a:t>Inhalte die Jugendliche in ihrer Entwicklung gefährden können dürfen diesen nicht angeboten, vorgeführt, an diese weitergegeben werden.</a:t>
            </a:r>
          </a:p>
          <a:p>
            <a:pPr>
              <a:defRPr/>
            </a:pPr>
            <a:r>
              <a:rPr lang="de-AT" b="1" dirty="0"/>
              <a:t>Ein Gefährdung ist insbesondere anzunehmen wenn sie</a:t>
            </a:r>
          </a:p>
          <a:p>
            <a:pPr marL="174594" indent="-174594">
              <a:buFont typeface="Arial" panose="020B0604020202020204" pitchFamily="34" charset="0"/>
              <a:buChar char="•"/>
              <a:defRPr/>
            </a:pPr>
            <a:r>
              <a:rPr lang="de-AT" b="1" dirty="0"/>
              <a:t>kriminelle Handlungen von menschenverachtender Brutalität oder Gewaltdarstellungen verherrlichen oder</a:t>
            </a:r>
          </a:p>
          <a:p>
            <a:pPr marL="174594" indent="-174594">
              <a:buFont typeface="Arial" panose="020B0604020202020204" pitchFamily="34" charset="0"/>
              <a:buChar char="•"/>
              <a:defRPr/>
            </a:pPr>
            <a:r>
              <a:rPr lang="de-AT" b="1" dirty="0"/>
              <a:t>Menschen diskriminieren</a:t>
            </a:r>
          </a:p>
          <a:p>
            <a:pPr marL="174594" indent="-174594">
              <a:buFont typeface="Arial" panose="020B0604020202020204" pitchFamily="34" charset="0"/>
              <a:buChar char="•"/>
              <a:defRPr/>
            </a:pPr>
            <a:r>
              <a:rPr lang="de-AT" b="1" dirty="0"/>
              <a:t>pornographische Darstellung beinhalten</a:t>
            </a:r>
          </a:p>
          <a:p>
            <a:pPr>
              <a:defRPr/>
            </a:pPr>
            <a:endParaRPr lang="de-AT" dirty="0"/>
          </a:p>
          <a:p>
            <a:pPr>
              <a:defRPr/>
            </a:pPr>
            <a:r>
              <a:rPr lang="de-AT" dirty="0"/>
              <a:t>§ 9</a:t>
            </a:r>
            <a:br>
              <a:rPr lang="de-AT" dirty="0"/>
            </a:br>
            <a:r>
              <a:rPr lang="de-AT" dirty="0"/>
              <a:t>Jugendgefährdende Medien, Datenträger, Gegenstände und Dienstleistungen</a:t>
            </a:r>
          </a:p>
          <a:p>
            <a:pPr>
              <a:defRPr/>
            </a:pPr>
            <a:r>
              <a:rPr lang="de-AT" dirty="0"/>
              <a:t>(1) Inhalte von Medien im Sinn des § 1 Abs. 1 Z 1 des Mediengesetzes und Datenträgern sowie Gegenstände und Dienstleistungen, die Jugendliche in ihrer Entwicklung gefährden können, dürfen diesen nicht angeboten, vorgeführt, an diese weitergegeben oder sonst zugänglich gemacht werden. Eine Gefährdung ist insbesondere anzunehmen, wenn sie</a:t>
            </a:r>
          </a:p>
          <a:p>
            <a:pPr>
              <a:defRPr/>
            </a:pPr>
            <a:r>
              <a:rPr lang="de-AT" dirty="0"/>
              <a:t>1.</a:t>
            </a:r>
          </a:p>
          <a:p>
            <a:pPr>
              <a:defRPr/>
            </a:pPr>
            <a:r>
              <a:rPr lang="de-AT" dirty="0"/>
              <a:t>kriminelle Handlungen von menschenverachtender Brutalität oder Gewaltdarstellungen verherrlichen oder</a:t>
            </a:r>
          </a:p>
          <a:p>
            <a:pPr>
              <a:defRPr/>
            </a:pPr>
            <a:r>
              <a:rPr lang="de-AT" dirty="0"/>
              <a:t>2.</a:t>
            </a:r>
          </a:p>
          <a:p>
            <a:pPr>
              <a:defRPr/>
            </a:pPr>
            <a:r>
              <a:rPr lang="de-AT" dirty="0"/>
              <a:t>Menschen aus Gründen der ethnischen Zugehörigkeit, der Religion, der Weltanschauung, einer Behinderung, des Alters, der sexuellen Orientierung oder des Geschlechts diskriminieren oder</a:t>
            </a:r>
          </a:p>
          <a:p>
            <a:pPr>
              <a:defRPr/>
            </a:pPr>
            <a:r>
              <a:rPr lang="de-AT" dirty="0"/>
              <a:t>3.</a:t>
            </a:r>
          </a:p>
          <a:p>
            <a:pPr>
              <a:defRPr/>
            </a:pPr>
            <a:r>
              <a:rPr lang="de-AT" dirty="0"/>
              <a:t>pornographische Darstellungen beinhalten.</a:t>
            </a:r>
          </a:p>
          <a:p>
            <a:pPr>
              <a:defRPr/>
            </a:pPr>
            <a:r>
              <a:rPr lang="de-AT" i="1" dirty="0"/>
              <a:t>(</a:t>
            </a:r>
            <a:r>
              <a:rPr lang="de-AT" i="1" dirty="0" err="1"/>
              <a:t>Anm</a:t>
            </a:r>
            <a:r>
              <a:rPr lang="de-AT" i="1" dirty="0"/>
              <a:t>: </a:t>
            </a:r>
            <a:r>
              <a:rPr lang="de-AT" i="1" dirty="0" err="1">
                <a:hlinkClick r:id="rId3"/>
              </a:rPr>
              <a:t>LGBl.Nr</a:t>
            </a:r>
            <a:r>
              <a:rPr lang="de-AT" i="1" dirty="0">
                <a:hlinkClick r:id="rId3"/>
              </a:rPr>
              <a:t>. 54/2013</a:t>
            </a:r>
            <a:r>
              <a:rPr lang="de-AT" i="1" dirty="0"/>
              <a:t>)</a:t>
            </a:r>
            <a:endParaRPr lang="de-AT" dirty="0"/>
          </a:p>
          <a:p>
            <a:pPr>
              <a:defRPr/>
            </a:pPr>
            <a:r>
              <a:rPr lang="de-AT" dirty="0"/>
              <a:t>(2) Die Landesregierung kann mit Verordnung Medien, Datenträger, Gegenstände (z. B. Abbildungen, Schriften, Filme, Videos, CD, DVD, Disketten oder ähnliche Informationsträger) und Dienstleistungen, deren Inhalt eine Gefährdung im Sinn des Abs. 1 bewirken kann, als jugendgefährdend bezeichnen. </a:t>
            </a:r>
            <a:r>
              <a:rPr lang="de-AT" i="1" dirty="0"/>
              <a:t>(</a:t>
            </a:r>
            <a:r>
              <a:rPr lang="de-AT" i="1" dirty="0" err="1"/>
              <a:t>Anm</a:t>
            </a:r>
            <a:r>
              <a:rPr lang="de-AT" i="1" dirty="0"/>
              <a:t>: </a:t>
            </a:r>
            <a:r>
              <a:rPr lang="de-AT" i="1" dirty="0" err="1">
                <a:hlinkClick r:id="rId4"/>
              </a:rPr>
              <a:t>LGBl</a:t>
            </a:r>
            <a:r>
              <a:rPr lang="de-AT" i="1" dirty="0">
                <a:hlinkClick r:id="rId4"/>
              </a:rPr>
              <a:t>. Nr. 90/2005</a:t>
            </a:r>
            <a:r>
              <a:rPr lang="de-AT" i="1" dirty="0"/>
              <a:t>)</a:t>
            </a:r>
            <a:endParaRPr lang="de-AT" dirty="0"/>
          </a:p>
          <a:p>
            <a:pPr>
              <a:defRPr/>
            </a:pPr>
            <a:r>
              <a:rPr lang="de-AT" dirty="0"/>
              <a:t>(3) Wer Medien, Datenträger, Gegenstände oder Dienstleistungen im Sinn des Abs. 1 anbietet, vorführt, weitergibt oder zugänglich macht, hat durch geeignete Vorkehrungen, insbesondere durch räumliche Abgrenzungen, zeitliche Beschränkungen, Aufschriften oder mündliche Hinweise sicherzustellen, dass Jugendliche davon ausgeschlossen sind. Die Behörde hat im Einzelfall durch Bescheid die zum Schutz von Jugendlichen erforderlichen Maßnahmen vorzuschreiben. </a:t>
            </a:r>
            <a:r>
              <a:rPr lang="de-AT" i="1" dirty="0"/>
              <a:t>(</a:t>
            </a:r>
            <a:r>
              <a:rPr lang="de-AT" i="1" dirty="0" err="1"/>
              <a:t>Anm</a:t>
            </a:r>
            <a:r>
              <a:rPr lang="de-AT" i="1" dirty="0"/>
              <a:t>: </a:t>
            </a:r>
            <a:r>
              <a:rPr lang="de-AT" i="1" dirty="0" err="1">
                <a:hlinkClick r:id="rId4"/>
              </a:rPr>
              <a:t>LGBl</a:t>
            </a:r>
            <a:r>
              <a:rPr lang="de-AT" i="1" dirty="0">
                <a:hlinkClick r:id="rId4"/>
              </a:rPr>
              <a:t>. Nr. 90/2005</a:t>
            </a:r>
            <a:r>
              <a:rPr lang="de-AT" i="1" dirty="0"/>
              <a:t>)</a:t>
            </a:r>
            <a:endParaRPr lang="de-AT" dirty="0"/>
          </a:p>
          <a:p>
            <a:pPr>
              <a:defRPr/>
            </a:pPr>
            <a:r>
              <a:rPr lang="de-AT" dirty="0"/>
              <a:t>(3a) Jugendlichen ist der Erwerb, Besitz und Gebrauch von Medien, Datenträgern und Gegenständen sowie die Inanspruchnahme von Dienstleistungen gemäß Abs. 2 verboten. </a:t>
            </a:r>
            <a:r>
              <a:rPr lang="de-AT" i="1" dirty="0"/>
              <a:t>(</a:t>
            </a:r>
            <a:r>
              <a:rPr lang="de-AT" i="1" dirty="0" err="1"/>
              <a:t>Anm</a:t>
            </a:r>
            <a:r>
              <a:rPr lang="de-AT" i="1" dirty="0"/>
              <a:t>: </a:t>
            </a:r>
            <a:r>
              <a:rPr lang="de-AT" i="1" dirty="0" err="1">
                <a:hlinkClick r:id="rId4"/>
              </a:rPr>
              <a:t>LGBl</a:t>
            </a:r>
            <a:r>
              <a:rPr lang="de-AT" i="1" dirty="0">
                <a:hlinkClick r:id="rId4"/>
              </a:rPr>
              <a:t>. Nr. 90/2005</a:t>
            </a:r>
            <a:r>
              <a:rPr lang="de-AT" i="1" dirty="0"/>
              <a:t>)</a:t>
            </a:r>
            <a:endParaRPr lang="de-AT"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781597" y="10112887"/>
            <a:ext cx="2891251" cy="5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96" tIns="44200" rIns="88396" bIns="44200" anchor="b"/>
          <a:lstStyle>
            <a:lvl1pPr defTabSz="908050" eaLnBrk="0" hangingPunct="0">
              <a:spcBef>
                <a:spcPct val="30000"/>
              </a:spcBef>
              <a:defRPr sz="1000">
                <a:solidFill>
                  <a:schemeClr val="tx1"/>
                </a:solidFill>
                <a:latin typeface="Arial" pitchFamily="34" charset="0"/>
              </a:defRPr>
            </a:lvl1pPr>
            <a:lvl2pPr marL="742950" indent="-285750" defTabSz="908050" eaLnBrk="0" hangingPunct="0">
              <a:spcBef>
                <a:spcPct val="30000"/>
              </a:spcBef>
              <a:defRPr sz="1000">
                <a:solidFill>
                  <a:schemeClr val="tx1"/>
                </a:solidFill>
                <a:latin typeface="Arial" pitchFamily="34" charset="0"/>
              </a:defRPr>
            </a:lvl2pPr>
            <a:lvl3pPr marL="1143000" indent="-228600" defTabSz="908050" eaLnBrk="0" hangingPunct="0">
              <a:spcBef>
                <a:spcPct val="30000"/>
              </a:spcBef>
              <a:defRPr sz="1000">
                <a:solidFill>
                  <a:schemeClr val="tx1"/>
                </a:solidFill>
                <a:latin typeface="Arial" pitchFamily="34" charset="0"/>
              </a:defRPr>
            </a:lvl3pPr>
            <a:lvl4pPr marL="1600200" indent="-228600" defTabSz="908050" eaLnBrk="0" hangingPunct="0">
              <a:spcBef>
                <a:spcPct val="30000"/>
              </a:spcBef>
              <a:defRPr sz="1000">
                <a:solidFill>
                  <a:schemeClr val="tx1"/>
                </a:solidFill>
                <a:latin typeface="Arial" pitchFamily="34" charset="0"/>
              </a:defRPr>
            </a:lvl4pPr>
            <a:lvl5pPr marL="2057400" indent="-228600" defTabSz="908050" eaLnBrk="0" hangingPunct="0">
              <a:spcBef>
                <a:spcPct val="30000"/>
              </a:spcBef>
              <a:defRPr sz="1000">
                <a:solidFill>
                  <a:schemeClr val="tx1"/>
                </a:solidFill>
                <a:latin typeface="Arial" pitchFamily="34" charset="0"/>
              </a:defRPr>
            </a:lvl5pPr>
            <a:lvl6pPr marL="2514600" indent="-228600" defTabSz="908050" eaLnBrk="0" fontAlgn="base" hangingPunct="0">
              <a:spcBef>
                <a:spcPct val="30000"/>
              </a:spcBef>
              <a:spcAft>
                <a:spcPct val="0"/>
              </a:spcAft>
              <a:defRPr sz="1000">
                <a:solidFill>
                  <a:schemeClr val="tx1"/>
                </a:solidFill>
                <a:latin typeface="Arial" pitchFamily="34" charset="0"/>
              </a:defRPr>
            </a:lvl6pPr>
            <a:lvl7pPr marL="2971800" indent="-228600" defTabSz="908050" eaLnBrk="0" fontAlgn="base" hangingPunct="0">
              <a:spcBef>
                <a:spcPct val="30000"/>
              </a:spcBef>
              <a:spcAft>
                <a:spcPct val="0"/>
              </a:spcAft>
              <a:defRPr sz="1000">
                <a:solidFill>
                  <a:schemeClr val="tx1"/>
                </a:solidFill>
                <a:latin typeface="Arial" pitchFamily="34" charset="0"/>
              </a:defRPr>
            </a:lvl7pPr>
            <a:lvl8pPr marL="3429000" indent="-228600" defTabSz="908050" eaLnBrk="0" fontAlgn="base" hangingPunct="0">
              <a:spcBef>
                <a:spcPct val="30000"/>
              </a:spcBef>
              <a:spcAft>
                <a:spcPct val="0"/>
              </a:spcAft>
              <a:defRPr sz="1000">
                <a:solidFill>
                  <a:schemeClr val="tx1"/>
                </a:solidFill>
                <a:latin typeface="Arial" pitchFamily="34" charset="0"/>
              </a:defRPr>
            </a:lvl8pPr>
            <a:lvl9pPr marL="3886200" indent="-228600" defTabSz="908050" eaLnBrk="0" fontAlgn="base" hangingPunct="0">
              <a:spcBef>
                <a:spcPct val="30000"/>
              </a:spcBef>
              <a:spcAft>
                <a:spcPct val="0"/>
              </a:spcAft>
              <a:defRPr sz="1000">
                <a:solidFill>
                  <a:schemeClr val="tx1"/>
                </a:solidFill>
                <a:latin typeface="Arial" pitchFamily="34" charset="0"/>
              </a:defRPr>
            </a:lvl9pPr>
          </a:lstStyle>
          <a:p>
            <a:pPr algn="r" eaLnBrk="1" hangingPunct="1">
              <a:spcBef>
                <a:spcPct val="0"/>
              </a:spcBef>
            </a:pPr>
            <a:fld id="{D6DDCCA0-0141-4BFB-8100-5EC2A6169D44}" type="slidenum">
              <a:rPr lang="de-AT" altLang="de-DE" sz="1200"/>
              <a:pPr algn="r" eaLnBrk="1" hangingPunct="1">
                <a:spcBef>
                  <a:spcPct val="0"/>
                </a:spcBef>
              </a:pPr>
              <a:t>36</a:t>
            </a:fld>
            <a:endParaRPr lang="de-AT" altLang="de-DE" sz="1200"/>
          </a:p>
        </p:txBody>
      </p:sp>
      <p:sp>
        <p:nvSpPr>
          <p:cNvPr id="87043" name="Rectangle 2"/>
          <p:cNvSpPr>
            <a:spLocks noGrp="1" noRot="1" noChangeAspect="1" noChangeArrowheads="1" noTextEdit="1"/>
          </p:cNvSpPr>
          <p:nvPr>
            <p:ph type="sldImg"/>
          </p:nvPr>
        </p:nvSpPr>
        <p:spPr>
          <a:xfrm>
            <a:off x="677863" y="798513"/>
            <a:ext cx="5326062" cy="399415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96" tIns="44200" rIns="88396" bIns="44200"/>
          <a:lstStyle/>
          <a:p>
            <a:pPr eaLnBrk="1" hangingPunct="1"/>
            <a:r>
              <a:rPr lang="de-DE" altLang="de-DE" dirty="0">
                <a:latin typeface="Arial" pitchFamily="34" charset="0"/>
              </a:rPr>
              <a:t>PAN European Game Information)	</a:t>
            </a:r>
          </a:p>
          <a:p>
            <a:pPr eaLnBrk="1" hangingPunct="1"/>
            <a:r>
              <a:rPr lang="de-DE" altLang="de-DE" dirty="0">
                <a:latin typeface="Arial" pitchFamily="34" charset="0"/>
              </a:rPr>
              <a:t>ICONS für Altersbeschreibungen und Inhalte</a:t>
            </a:r>
          </a:p>
          <a:p>
            <a:pPr eaLnBrk="1" hangingPunct="1"/>
            <a:r>
              <a:rPr lang="de-DE" altLang="de-DE" dirty="0">
                <a:latin typeface="Arial" pitchFamily="34" charset="0"/>
              </a:rPr>
              <a:t>Vergleich mit der Repressionspolitikbei </a:t>
            </a:r>
            <a:r>
              <a:rPr lang="de-DE" altLang="de-DE" dirty="0" err="1">
                <a:latin typeface="Arial" pitchFamily="34" charset="0"/>
              </a:rPr>
              <a:t>illegalisierten</a:t>
            </a:r>
            <a:r>
              <a:rPr lang="de-DE" altLang="de-DE" dirty="0">
                <a:latin typeface="Arial" pitchFamily="34" charset="0"/>
              </a:rPr>
              <a:t> Substanzen</a:t>
            </a:r>
          </a:p>
          <a:p>
            <a:pPr eaLnBrk="1" hangingPunct="1"/>
            <a:endParaRPr lang="de-DE" altLang="de-DE" dirty="0">
              <a:latin typeface="Arial" pitchFamily="34" charset="0"/>
            </a:endParaRPr>
          </a:p>
          <a:p>
            <a:pPr lvl="2" eaLnBrk="1" hangingPunct="1">
              <a:lnSpc>
                <a:spcPct val="90000"/>
              </a:lnSpc>
            </a:pPr>
            <a:r>
              <a:rPr lang="de-DE" altLang="de-DE" dirty="0">
                <a:latin typeface="Arial" pitchFamily="34" charset="0"/>
              </a:rPr>
              <a:t>PEGI (Europaweites System USK (Unterhaltungssoftware Selbstkontrolle, D)</a:t>
            </a:r>
          </a:p>
          <a:p>
            <a:pPr lvl="2" eaLnBrk="1" hangingPunct="1">
              <a:lnSpc>
                <a:spcPct val="90000"/>
              </a:lnSpc>
            </a:pPr>
            <a:r>
              <a:rPr lang="de-DE" altLang="de-DE" dirty="0">
                <a:latin typeface="Arial" pitchFamily="34" charset="0"/>
              </a:rPr>
              <a:t>BUPP (Bundesstelle für die Positiv-</a:t>
            </a:r>
            <a:r>
              <a:rPr lang="de-DE" altLang="de-DE" dirty="0" err="1">
                <a:latin typeface="Arial" pitchFamily="34" charset="0"/>
              </a:rPr>
              <a:t>prädikatisierung</a:t>
            </a:r>
            <a:r>
              <a:rPr lang="de-DE" altLang="de-DE" dirty="0">
                <a:latin typeface="Arial" pitchFamily="34" charset="0"/>
              </a:rPr>
              <a:t> von Computer- und Konsolenspielen, Ö) </a:t>
            </a:r>
            <a:r>
              <a:rPr lang="de-DE" altLang="de-DE" sz="2000" dirty="0">
                <a:latin typeface="Arial" pitchFamily="34" charset="0"/>
                <a:hlinkClick r:id="rId3"/>
              </a:rPr>
              <a:t>http://bupp.at/</a:t>
            </a:r>
            <a:endParaRPr lang="de-DE" altLang="de-DE" sz="2000" dirty="0">
              <a:latin typeface="Arial" pitchFamily="34" charset="0"/>
            </a:endParaRPr>
          </a:p>
          <a:p>
            <a:pPr defTabSz="907304">
              <a:defRPr/>
            </a:pPr>
            <a:r>
              <a:rPr lang="en-US" b="1" dirty="0"/>
              <a:t>Wie </a:t>
            </a:r>
            <a:r>
              <a:rPr lang="en-US" b="1" dirty="0" err="1"/>
              <a:t>ist</a:t>
            </a:r>
            <a:r>
              <a:rPr lang="en-US" b="1" dirty="0"/>
              <a:t> die </a:t>
            </a:r>
            <a:r>
              <a:rPr lang="en-US" b="1" dirty="0" err="1"/>
              <a:t>Pädagogische</a:t>
            </a:r>
            <a:r>
              <a:rPr lang="en-US" b="1" dirty="0"/>
              <a:t> </a:t>
            </a:r>
            <a:r>
              <a:rPr lang="en-US" b="1" dirty="0" err="1"/>
              <a:t>Bewertung</a:t>
            </a:r>
            <a:r>
              <a:rPr lang="en-US" b="1" dirty="0"/>
              <a:t> von Call of Duty 4 – Modern Warfare?</a:t>
            </a:r>
          </a:p>
          <a:p>
            <a:pPr defTabSz="907304">
              <a:defRPr/>
            </a:pPr>
            <a:r>
              <a:rPr lang="de-AT" b="1" dirty="0"/>
              <a:t>Welches Mindestalter ist für </a:t>
            </a:r>
            <a:r>
              <a:rPr lang="de-AT" b="1" dirty="0" err="1"/>
              <a:t>Fortnite</a:t>
            </a:r>
            <a:r>
              <a:rPr lang="de-AT" b="1" dirty="0"/>
              <a:t> empfohlen?</a:t>
            </a:r>
          </a:p>
          <a:p>
            <a:pPr defTabSz="907304">
              <a:defRPr/>
            </a:pPr>
            <a:r>
              <a:rPr lang="de-AT" b="1" dirty="0"/>
              <a:t>Was wäre ein </a:t>
            </a:r>
            <a:r>
              <a:rPr lang="de-AT" b="1" dirty="0" err="1"/>
              <a:t>empfhelnswertes</a:t>
            </a:r>
            <a:r>
              <a:rPr lang="de-AT" b="1" dirty="0"/>
              <a:t> Adventure Game für jüngere Spieler?</a:t>
            </a:r>
          </a:p>
          <a:p>
            <a:pPr defTabSz="907304">
              <a:defRPr/>
            </a:pPr>
            <a:r>
              <a:rPr lang="de-AT" b="1" dirty="0"/>
              <a:t>Wie </a:t>
            </a:r>
            <a:r>
              <a:rPr lang="de-AT" b="1" dirty="0" err="1"/>
              <a:t>wirk</a:t>
            </a:r>
            <a:endParaRPr lang="de-AT" b="1" dirty="0"/>
          </a:p>
          <a:p>
            <a:pPr defTabSz="907304">
              <a:defRPr/>
            </a:pPr>
            <a:endParaRPr lang="de-AT" b="1" dirty="0"/>
          </a:p>
          <a:p>
            <a:pPr defTabSz="907304">
              <a:defRPr/>
            </a:pPr>
            <a:endParaRPr lang="en-US" b="1" dirty="0"/>
          </a:p>
          <a:p>
            <a:pPr eaLnBrk="1" hangingPunct="1"/>
            <a:endParaRPr lang="de-DE" altLang="de-DE" dirty="0">
              <a:latin typeface="Arial" pitchFamily="34" charset="0"/>
            </a:endParaRPr>
          </a:p>
        </p:txBody>
      </p:sp>
    </p:spTree>
    <p:extLst>
      <p:ext uri="{BB962C8B-B14F-4D97-AF65-F5344CB8AC3E}">
        <p14:creationId xmlns:p14="http://schemas.microsoft.com/office/powerpoint/2010/main" val="4088759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4022284" y="10497743"/>
            <a:ext cx="3079061" cy="5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76" tIns="45338" rIns="90676" bIns="45338" anchor="b"/>
          <a:lstStyle>
            <a:lvl1pPr eaLnBrk="0" hangingPunct="0">
              <a:spcBef>
                <a:spcPct val="30000"/>
              </a:spcBef>
              <a:defRPr sz="1000">
                <a:solidFill>
                  <a:schemeClr val="tx1"/>
                </a:solidFill>
                <a:latin typeface="Arial" charset="0"/>
              </a:defRPr>
            </a:lvl1pPr>
            <a:lvl2pPr marL="742950" indent="-285750" eaLnBrk="0" hangingPunct="0">
              <a:spcBef>
                <a:spcPct val="30000"/>
              </a:spcBef>
              <a:defRPr sz="1000">
                <a:solidFill>
                  <a:schemeClr val="tx1"/>
                </a:solidFill>
                <a:latin typeface="Arial" charset="0"/>
              </a:defRPr>
            </a:lvl2pPr>
            <a:lvl3pPr marL="1143000" indent="-228600" eaLnBrk="0" hangingPunct="0">
              <a:spcBef>
                <a:spcPct val="30000"/>
              </a:spcBef>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2631968F-B39A-47A0-B6AC-6E3E00CAF65C}" type="slidenum">
              <a:rPr lang="de-AT" altLang="de-DE" sz="1200"/>
              <a:pPr algn="r" eaLnBrk="1" hangingPunct="1">
                <a:spcBef>
                  <a:spcPct val="0"/>
                </a:spcBef>
              </a:pPr>
              <a:t>37</a:t>
            </a:fld>
            <a:endParaRPr lang="de-AT" altLang="de-DE"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900" dirty="0"/>
              <a:t>Rolle der Eltern</a:t>
            </a:r>
          </a:p>
          <a:p>
            <a:pPr eaLnBrk="1" hangingPunct="1"/>
            <a:r>
              <a:rPr lang="de-DE" altLang="de-DE" sz="900" dirty="0"/>
              <a:t>Eltern haben anfangs oft den Umgang der Kinder mit dem Computer gefördert (wie von der Schule gefordert; Stichwort Schlüsselqualifikation).</a:t>
            </a:r>
          </a:p>
          <a:p>
            <a:pPr eaLnBrk="1" hangingPunct="1"/>
            <a:r>
              <a:rPr lang="de-DE" altLang="de-DE" sz="900" dirty="0"/>
              <a:t>Nicht selten ziehen sie die Beschäftigung vor dem Bildschirm den nächtlichen Ausgängen ihrer Kinder vor, weil sie sie dann besser unter Kontrolle haben.</a:t>
            </a:r>
          </a:p>
          <a:p>
            <a:pPr eaLnBrk="1" hangingPunct="1"/>
            <a:endParaRPr lang="de-DE" altLang="de-DE" sz="900" dirty="0"/>
          </a:p>
          <a:p>
            <a:pPr eaLnBrk="1" hangingPunct="1"/>
            <a:r>
              <a:rPr lang="de-DE" altLang="de-DE" sz="900" dirty="0"/>
              <a:t>Mitleid mit der Langeweile der Kinder</a:t>
            </a:r>
          </a:p>
          <a:p>
            <a:pPr eaLnBrk="1" hangingPunct="1"/>
            <a:r>
              <a:rPr lang="de-DE" altLang="de-DE" sz="900" dirty="0"/>
              <a:t>Zu viel eigener Stress für Auseinandersetzung, gemeinsamer Zeit mit Kindern.</a:t>
            </a:r>
          </a:p>
          <a:p>
            <a:pPr eaLnBrk="1" hangingPunct="1"/>
            <a:endParaRPr lang="de-DE" altLang="de-DE" sz="900" dirty="0"/>
          </a:p>
          <a:p>
            <a:pPr eaLnBrk="1" hangingPunct="1"/>
            <a:r>
              <a:rPr lang="de-DE" altLang="de-DE" sz="900" dirty="0"/>
              <a:t>Spielen nicht als Belohnung nach Lernen, weil die Emotionen dabei sonst das </a:t>
            </a:r>
            <a:r>
              <a:rPr lang="de-DE" altLang="de-DE" sz="900" dirty="0" err="1"/>
              <a:t>Gerlernte</a:t>
            </a:r>
            <a:r>
              <a:rPr lang="de-DE" altLang="de-DE" sz="900" dirty="0"/>
              <a:t> überlagern.</a:t>
            </a:r>
          </a:p>
          <a:p>
            <a:pPr eaLnBrk="1" hangingPunct="1"/>
            <a:endParaRPr lang="de-DE" altLang="de-DE" sz="900" dirty="0"/>
          </a:p>
          <a:p>
            <a:pPr eaLnBrk="1" hangingPunct="1"/>
            <a:r>
              <a:rPr lang="de-DE" altLang="de-DE" sz="900" dirty="0"/>
              <a:t>Aufstellung von Regeln auf Basis guter elterlicher Kommunikation, bei der sich die Jugendlichen verstanden, ernst genommen und respektiert fühlen.</a:t>
            </a:r>
          </a:p>
          <a:p>
            <a:pPr eaLnBrk="1" hangingPunct="1"/>
            <a:r>
              <a:rPr lang="de-DE" altLang="de-DE" sz="900" dirty="0"/>
              <a:t>Strikte enge Regeln ohne Eingehen auf die Jugendlichen, verstärken eher den exzessiven Konsum.</a:t>
            </a:r>
          </a:p>
          <a:p>
            <a:pPr eaLnBrk="1" hangingPunct="1"/>
            <a:r>
              <a:rPr lang="de-DE" altLang="de-DE" sz="900" dirty="0"/>
              <a:t>(= Ergebnis neuerer Studien) </a:t>
            </a:r>
          </a:p>
          <a:p>
            <a:pPr eaLnBrk="1" hangingPunct="1"/>
            <a:endParaRPr lang="de-DE" altLang="de-DE" sz="9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konkrete Angebote machen</a:t>
            </a:r>
            <a:endParaRPr lang="de-AT" dirty="0"/>
          </a:p>
        </p:txBody>
      </p:sp>
      <p:sp>
        <p:nvSpPr>
          <p:cNvPr id="4" name="Foliennummernplatzhalter 3"/>
          <p:cNvSpPr>
            <a:spLocks noGrp="1"/>
          </p:cNvSpPr>
          <p:nvPr>
            <p:ph type="sldNum" sz="quarter" idx="5"/>
          </p:nvPr>
        </p:nvSpPr>
        <p:spPr/>
        <p:txBody>
          <a:bodyPr/>
          <a:lstStyle/>
          <a:p>
            <a:fld id="{4A19F765-2B4E-41C8-8057-95C54D1270A1}" type="slidenum">
              <a:rPr lang="de-AT" smtClean="0"/>
              <a:t>38</a:t>
            </a:fld>
            <a:endParaRPr lang="de-AT"/>
          </a:p>
        </p:txBody>
      </p:sp>
    </p:spTree>
    <p:extLst>
      <p:ext uri="{BB962C8B-B14F-4D97-AF65-F5344CB8AC3E}">
        <p14:creationId xmlns:p14="http://schemas.microsoft.com/office/powerpoint/2010/main" val="3792066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CCFB1256-AD4A-4B7F-B6B7-8E59A5B239D9}" type="slidenum">
              <a:rPr lang="de-AT" smtClean="0"/>
              <a:pPr>
                <a:defRPr/>
              </a:pPr>
              <a:t>39</a:t>
            </a:fld>
            <a:endParaRPr lang="de-AT"/>
          </a:p>
        </p:txBody>
      </p:sp>
    </p:spTree>
    <p:extLst>
      <p:ext uri="{BB962C8B-B14F-4D97-AF65-F5344CB8AC3E}">
        <p14:creationId xmlns:p14="http://schemas.microsoft.com/office/powerpoint/2010/main" val="2124264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Medien sind</a:t>
            </a:r>
            <a:r>
              <a:rPr lang="de-AT" baseline="0" dirty="0"/>
              <a:t> nicht immer die erste Wahl der Kinder:</a:t>
            </a:r>
            <a:endParaRPr lang="de-AT" dirty="0"/>
          </a:p>
          <a:p>
            <a:pPr defTabSz="888125">
              <a:defRPr/>
            </a:pPr>
            <a:endParaRPr lang="de-AT" dirty="0"/>
          </a:p>
          <a:p>
            <a:pPr defTabSz="888125">
              <a:defRPr/>
            </a:pPr>
            <a:r>
              <a:rPr lang="de-AT" b="1" dirty="0"/>
              <a:t>KIM-Studie 2014</a:t>
            </a:r>
          </a:p>
          <a:p>
            <a:r>
              <a:rPr lang="de-AT" dirty="0"/>
              <a:t>Liebste Freizeitaktivität von 6-13 Jährigen: </a:t>
            </a:r>
          </a:p>
          <a:p>
            <a:pPr marL="231801" indent="-231801">
              <a:buAutoNum type="arabicPeriod"/>
            </a:pPr>
            <a:r>
              <a:rPr lang="de-AT" dirty="0"/>
              <a:t>draußen Spielen</a:t>
            </a:r>
          </a:p>
          <a:p>
            <a:pPr marL="231801" indent="-231801">
              <a:buAutoNum type="arabicPeriod"/>
            </a:pPr>
            <a:r>
              <a:rPr lang="de-AT" dirty="0"/>
              <a:t>mit Freunden treffen.  </a:t>
            </a:r>
          </a:p>
          <a:p>
            <a:endParaRPr lang="de-AT" dirty="0"/>
          </a:p>
          <a:p>
            <a:r>
              <a:rPr lang="de-AT" dirty="0"/>
              <a:t>Häufigste Freizeitaktivität: Fernsehen</a:t>
            </a:r>
          </a:p>
          <a:p>
            <a:pPr defTabSz="927202">
              <a:defRPr/>
            </a:pPr>
            <a:endParaRPr lang="de-AT" dirty="0"/>
          </a:p>
          <a:p>
            <a:endParaRPr lang="de-AT" dirty="0"/>
          </a:p>
          <a:p>
            <a:r>
              <a:rPr lang="de-AT" b="1" dirty="0"/>
              <a:t>OÖ Medienstudie 2015  (11-18)</a:t>
            </a:r>
          </a:p>
          <a:p>
            <a:r>
              <a:rPr lang="de-AT" u="sng" dirty="0"/>
              <a:t>Häufigste Freizeitbeschäftigungen (täglich):</a:t>
            </a:r>
          </a:p>
          <a:p>
            <a:pPr marL="166524" indent="-166524">
              <a:buFont typeface="Arial" panose="020B0604020202020204" pitchFamily="34" charset="0"/>
              <a:buChar char="•"/>
            </a:pPr>
            <a:r>
              <a:rPr lang="de-AT" dirty="0"/>
              <a:t>kommunizieren mit WhatsApp, </a:t>
            </a:r>
            <a:r>
              <a:rPr lang="de-AT" dirty="0" err="1"/>
              <a:t>facebook</a:t>
            </a:r>
            <a:r>
              <a:rPr lang="de-AT" dirty="0"/>
              <a:t>, SMS*) </a:t>
            </a:r>
          </a:p>
          <a:p>
            <a:pPr marL="166524" indent="-166524">
              <a:buFont typeface="Arial" panose="020B0604020202020204" pitchFamily="34" charset="0"/>
              <a:buChar char="•"/>
            </a:pPr>
            <a:r>
              <a:rPr lang="de-AT" dirty="0"/>
              <a:t>fernsehen </a:t>
            </a:r>
          </a:p>
          <a:p>
            <a:pPr marL="166524" indent="-166524">
              <a:buFont typeface="Arial" panose="020B0604020202020204" pitchFamily="34" charset="0"/>
              <a:buChar char="•"/>
            </a:pPr>
            <a:r>
              <a:rPr lang="de-AT" dirty="0"/>
              <a:t>am Computer, Tablet-PC, iPad, Handy, Smartphone etc. etwas machen </a:t>
            </a:r>
          </a:p>
          <a:p>
            <a:pPr marL="166524" indent="-166524">
              <a:buFont typeface="Arial" panose="020B0604020202020204" pitchFamily="34" charset="0"/>
              <a:buChar char="•"/>
            </a:pPr>
            <a:r>
              <a:rPr lang="de-AT" dirty="0"/>
              <a:t>ausruhen, entspannen </a:t>
            </a:r>
          </a:p>
          <a:p>
            <a:pPr marL="166524" indent="-166524">
              <a:buFont typeface="Arial" panose="020B0604020202020204" pitchFamily="34" charset="0"/>
              <a:buChar char="•"/>
            </a:pPr>
            <a:r>
              <a:rPr lang="de-AT" dirty="0"/>
              <a:t>Im Internet surfen oder mit dem Internet etwas machen (chatten, </a:t>
            </a:r>
            <a:r>
              <a:rPr lang="de-AT" dirty="0" err="1"/>
              <a:t>facebook</a:t>
            </a:r>
            <a:r>
              <a:rPr lang="de-AT" dirty="0"/>
              <a:t> </a:t>
            </a:r>
          </a:p>
          <a:p>
            <a:r>
              <a:rPr lang="de-AT" u="sng" dirty="0"/>
              <a:t>Liebste Freizeitbeschäftigung:</a:t>
            </a:r>
          </a:p>
          <a:p>
            <a:pPr marL="166524" indent="-166524">
              <a:buFont typeface="Arial" panose="020B0604020202020204" pitchFamily="34" charset="0"/>
              <a:buChar char="•"/>
            </a:pPr>
            <a:r>
              <a:rPr lang="de-AT" dirty="0"/>
              <a:t>mit Freunden treffen </a:t>
            </a:r>
          </a:p>
          <a:p>
            <a:pPr marL="166524" indent="-166524">
              <a:buFont typeface="Arial" panose="020B0604020202020204" pitchFamily="34" charset="0"/>
              <a:buChar char="•"/>
            </a:pPr>
            <a:r>
              <a:rPr lang="de-AT" dirty="0"/>
              <a:t>fernsehen </a:t>
            </a:r>
          </a:p>
          <a:p>
            <a:pPr marL="166524" indent="-166524">
              <a:buFont typeface="Arial" panose="020B0604020202020204" pitchFamily="34" charset="0"/>
              <a:buChar char="•"/>
            </a:pPr>
            <a:r>
              <a:rPr lang="de-AT" dirty="0"/>
              <a:t>ausruhen, entspannen </a:t>
            </a:r>
          </a:p>
          <a:p>
            <a:pPr marL="166524" indent="-166524">
              <a:buFont typeface="Arial" panose="020B0604020202020204" pitchFamily="34" charset="0"/>
              <a:buChar char="•"/>
            </a:pPr>
            <a:r>
              <a:rPr lang="de-AT" dirty="0"/>
              <a:t>Zeit mit dem Freund / der Freundin verbringen </a:t>
            </a:r>
          </a:p>
          <a:p>
            <a:pPr marL="166524" indent="-166524">
              <a:buFont typeface="Arial" panose="020B0604020202020204" pitchFamily="34" charset="0"/>
              <a:buChar char="•"/>
            </a:pPr>
            <a:r>
              <a:rPr lang="de-AT" dirty="0"/>
              <a:t>Sport treiben </a:t>
            </a:r>
          </a:p>
          <a:p>
            <a:pPr marL="166524" indent="-166524">
              <a:buFont typeface="Arial" panose="020B0604020202020204" pitchFamily="34" charset="0"/>
              <a:buChar char="•"/>
            </a:pPr>
            <a:r>
              <a:rPr lang="de-AT" dirty="0"/>
              <a:t>Spielen am Computer, Tablet-PC, iPad, Handy, Smartphone, Spielkonsolen etc. </a:t>
            </a:r>
          </a:p>
          <a:p>
            <a:pPr marL="166524" indent="-166524">
              <a:buFont typeface="Arial" panose="020B0604020202020204" pitchFamily="34" charset="0"/>
              <a:buChar char="•"/>
            </a:pPr>
            <a:r>
              <a:rPr lang="de-AT" dirty="0"/>
              <a:t>mit der Familie, den Eltern Zeit verbringen </a:t>
            </a:r>
          </a:p>
          <a:p>
            <a:r>
              <a:rPr lang="de-AT" u="sng" dirty="0"/>
              <a:t>Interessen:</a:t>
            </a:r>
          </a:p>
          <a:p>
            <a:pPr marL="166524" indent="-166524">
              <a:buFont typeface="Arial" panose="020B0604020202020204" pitchFamily="34" charset="0"/>
              <a:buChar char="•"/>
            </a:pPr>
            <a:r>
              <a:rPr lang="de-AT" dirty="0"/>
              <a:t>Freunde/Freundschaften </a:t>
            </a:r>
          </a:p>
          <a:p>
            <a:pPr marL="166524" indent="-166524">
              <a:buFont typeface="Arial" panose="020B0604020202020204" pitchFamily="34" charset="0"/>
              <a:buChar char="•"/>
            </a:pPr>
            <a:r>
              <a:rPr lang="de-AT" dirty="0"/>
              <a:t>Musik hören </a:t>
            </a:r>
          </a:p>
          <a:p>
            <a:pPr marL="166524" indent="-166524">
              <a:buFont typeface="Arial" panose="020B0604020202020204" pitchFamily="34" charset="0"/>
              <a:buChar char="•"/>
            </a:pPr>
            <a:r>
              <a:rPr lang="de-AT" dirty="0"/>
              <a:t>Internet </a:t>
            </a:r>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40</a:t>
            </a:fld>
            <a:endParaRPr lang="de-AT"/>
          </a:p>
        </p:txBody>
      </p:sp>
    </p:spTree>
    <p:extLst>
      <p:ext uri="{BB962C8B-B14F-4D97-AF65-F5344CB8AC3E}">
        <p14:creationId xmlns:p14="http://schemas.microsoft.com/office/powerpoint/2010/main" val="839575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Aktuelle Studie:</a:t>
            </a:r>
          </a:p>
          <a:p>
            <a:endParaRPr lang="de-AT" dirty="0"/>
          </a:p>
          <a:p>
            <a:r>
              <a:rPr lang="de-AT" dirty="0"/>
              <a:t>Über die Hälfte (54%) der Kinder (8-13J.) sagen Eltern schauen zu oft auf ihr Smartphone</a:t>
            </a:r>
          </a:p>
          <a:p>
            <a:r>
              <a:rPr lang="de-AT" dirty="0"/>
              <a:t>Ca. ein Drittel (32%) fühlen sich dadurch vernachlässigt</a:t>
            </a:r>
          </a:p>
          <a:p>
            <a:endParaRPr lang="de-AT" dirty="0"/>
          </a:p>
          <a:p>
            <a:r>
              <a:rPr lang="de-AT" dirty="0"/>
              <a:t>Digital </a:t>
            </a:r>
            <a:r>
              <a:rPr lang="de-AT" dirty="0" err="1"/>
              <a:t>Diaries</a:t>
            </a:r>
            <a:r>
              <a:rPr lang="de-AT" dirty="0"/>
              <a:t> Studies (6000 Familien, 9 Länder USA u. Europa D, F,…)</a:t>
            </a:r>
          </a:p>
        </p:txBody>
      </p:sp>
      <p:sp>
        <p:nvSpPr>
          <p:cNvPr id="4" name="Foliennummernplatzhalter 3"/>
          <p:cNvSpPr>
            <a:spLocks noGrp="1"/>
          </p:cNvSpPr>
          <p:nvPr>
            <p:ph type="sldNum" sz="quarter" idx="10"/>
          </p:nvPr>
        </p:nvSpPr>
        <p:spPr/>
        <p:txBody>
          <a:bodyPr/>
          <a:lstStyle/>
          <a:p>
            <a:pPr>
              <a:defRPr/>
            </a:pPr>
            <a:fld id="{CCFB1256-AD4A-4B7F-B6B7-8E59A5B239D9}" type="slidenum">
              <a:rPr lang="de-AT" smtClean="0"/>
              <a:pPr>
                <a:defRPr/>
              </a:pPr>
              <a:t>41</a:t>
            </a:fld>
            <a:endParaRPr lang="de-AT"/>
          </a:p>
        </p:txBody>
      </p:sp>
    </p:spTree>
    <p:extLst>
      <p:ext uri="{BB962C8B-B14F-4D97-AF65-F5344CB8AC3E}">
        <p14:creationId xmlns:p14="http://schemas.microsoft.com/office/powerpoint/2010/main" val="76703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4CCE2AAD-3394-40AE-B4A2-8658D5C43DCF}" type="slidenum">
              <a:rPr lang="de-AT" smtClean="0"/>
              <a:pPr>
                <a:defRPr/>
              </a:pPr>
              <a:t>42</a:t>
            </a:fld>
            <a:endParaRPr lang="de-AT"/>
          </a:p>
        </p:txBody>
      </p:sp>
    </p:spTree>
    <p:extLst>
      <p:ext uri="{BB962C8B-B14F-4D97-AF65-F5344CB8AC3E}">
        <p14:creationId xmlns:p14="http://schemas.microsoft.com/office/powerpoint/2010/main" val="220842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024866" y="10496978"/>
            <a:ext cx="3077543" cy="55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8" rIns="94836" bIns="47418" anchor="b"/>
          <a:lstStyle>
            <a:lvl1pPr defTabSz="908050" eaLnBrk="0" hangingPunct="0">
              <a:spcBef>
                <a:spcPct val="30000"/>
              </a:spcBef>
              <a:defRPr sz="1000">
                <a:solidFill>
                  <a:schemeClr val="tx1"/>
                </a:solidFill>
                <a:latin typeface="Arial" charset="0"/>
              </a:defRPr>
            </a:lvl1pPr>
            <a:lvl2pPr marL="742950" indent="-285750" defTabSz="908050" eaLnBrk="0" hangingPunct="0">
              <a:spcBef>
                <a:spcPct val="30000"/>
              </a:spcBef>
              <a:defRPr sz="1000">
                <a:solidFill>
                  <a:schemeClr val="tx1"/>
                </a:solidFill>
                <a:latin typeface="Arial" charset="0"/>
              </a:defRPr>
            </a:lvl2pPr>
            <a:lvl3pPr marL="1143000" indent="-228600" defTabSz="908050" eaLnBrk="0" hangingPunct="0">
              <a:spcBef>
                <a:spcPct val="30000"/>
              </a:spcBef>
              <a:defRPr sz="1000">
                <a:solidFill>
                  <a:schemeClr val="tx1"/>
                </a:solidFill>
                <a:latin typeface="Arial" charset="0"/>
              </a:defRPr>
            </a:lvl3pPr>
            <a:lvl4pPr marL="1600200" indent="-228600" defTabSz="908050" eaLnBrk="0" hangingPunct="0">
              <a:spcBef>
                <a:spcPct val="30000"/>
              </a:spcBef>
              <a:defRPr sz="1000">
                <a:solidFill>
                  <a:schemeClr val="tx1"/>
                </a:solidFill>
                <a:latin typeface="Arial" charset="0"/>
              </a:defRPr>
            </a:lvl4pPr>
            <a:lvl5pPr marL="2057400" indent="-228600" defTabSz="908050" eaLnBrk="0" hangingPunct="0">
              <a:spcBef>
                <a:spcPct val="30000"/>
              </a:spcBef>
              <a:defRPr sz="1000">
                <a:solidFill>
                  <a:schemeClr val="tx1"/>
                </a:solidFill>
                <a:latin typeface="Arial" charset="0"/>
              </a:defRPr>
            </a:lvl5pPr>
            <a:lvl6pPr marL="2514600" indent="-228600" defTabSz="908050" eaLnBrk="0" fontAlgn="base" hangingPunct="0">
              <a:spcBef>
                <a:spcPct val="30000"/>
              </a:spcBef>
              <a:spcAft>
                <a:spcPct val="0"/>
              </a:spcAft>
              <a:defRPr sz="1000">
                <a:solidFill>
                  <a:schemeClr val="tx1"/>
                </a:solidFill>
                <a:latin typeface="Arial" charset="0"/>
              </a:defRPr>
            </a:lvl6pPr>
            <a:lvl7pPr marL="2971800" indent="-228600" defTabSz="908050" eaLnBrk="0" fontAlgn="base" hangingPunct="0">
              <a:spcBef>
                <a:spcPct val="30000"/>
              </a:spcBef>
              <a:spcAft>
                <a:spcPct val="0"/>
              </a:spcAft>
              <a:defRPr sz="1000">
                <a:solidFill>
                  <a:schemeClr val="tx1"/>
                </a:solidFill>
                <a:latin typeface="Arial" charset="0"/>
              </a:defRPr>
            </a:lvl7pPr>
            <a:lvl8pPr marL="3429000" indent="-228600" defTabSz="908050" eaLnBrk="0" fontAlgn="base" hangingPunct="0">
              <a:spcBef>
                <a:spcPct val="30000"/>
              </a:spcBef>
              <a:spcAft>
                <a:spcPct val="0"/>
              </a:spcAft>
              <a:defRPr sz="1000">
                <a:solidFill>
                  <a:schemeClr val="tx1"/>
                </a:solidFill>
                <a:latin typeface="Arial" charset="0"/>
              </a:defRPr>
            </a:lvl8pPr>
            <a:lvl9pPr marL="3886200" indent="-228600" defTabSz="90805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71579C4C-D5AF-4FFB-AF45-A3C608BE5FE5}" type="slidenum">
              <a:rPr lang="de-AT" altLang="de-DE" sz="1300">
                <a:cs typeface="Arial" charset="0"/>
              </a:rPr>
              <a:pPr algn="r" eaLnBrk="1" hangingPunct="1">
                <a:spcBef>
                  <a:spcPct val="0"/>
                </a:spcBef>
              </a:pPr>
              <a:t>6</a:t>
            </a:fld>
            <a:endParaRPr lang="de-AT" altLang="de-DE" sz="1300">
              <a:cs typeface="Arial" charset="0"/>
            </a:endParaRPr>
          </a:p>
        </p:txBody>
      </p:sp>
      <p:sp>
        <p:nvSpPr>
          <p:cNvPr id="70659" name="Rectangle 2"/>
          <p:cNvSpPr>
            <a:spLocks noGrp="1" noRot="1" noChangeAspect="1" noChangeArrowheads="1" noTextEdit="1"/>
          </p:cNvSpPr>
          <p:nvPr>
            <p:ph type="sldImg"/>
          </p:nvPr>
        </p:nvSpPr>
        <p:spPr>
          <a:xfrm>
            <a:off x="790575" y="828675"/>
            <a:ext cx="5526088" cy="4144963"/>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8" rIns="94836" bIns="47418"/>
          <a:lstStyle/>
          <a:p>
            <a:pPr defTabSz="954680">
              <a:defRPr/>
            </a:pPr>
            <a:r>
              <a:rPr lang="de-DE" b="1" dirty="0"/>
              <a:t>Kinde Medien Studie OÖ 2020:29% der </a:t>
            </a:r>
            <a:r>
              <a:rPr lang="de-DE" b="1" dirty="0" err="1"/>
              <a:t>Ki</a:t>
            </a:r>
            <a:r>
              <a:rPr lang="de-DE" b="1" dirty="0"/>
              <a:t> haben eigenes Profil in einem sozialen Netzwerk, 23% posten Fotos, Videos, 28% kommentieren Beiträge, 25% folgend mind. einem Influencer</a:t>
            </a:r>
            <a:endParaRPr lang="de-AT" b="1" dirty="0"/>
          </a:p>
          <a:p>
            <a:pPr defTabSz="954680">
              <a:defRPr/>
            </a:pPr>
            <a:endParaRPr lang="de-AT" b="1" dirty="0"/>
          </a:p>
          <a:p>
            <a:pPr defTabSz="954680">
              <a:defRPr/>
            </a:pPr>
            <a:r>
              <a:rPr lang="de-AT" b="1" dirty="0"/>
              <a:t>Positiver Kick </a:t>
            </a:r>
            <a:r>
              <a:rPr lang="de-AT" dirty="0"/>
              <a:t>durch den Benachrichtigungston, jemand denkt an mich, viele Nachrichten = ich bin beliebt</a:t>
            </a:r>
          </a:p>
          <a:p>
            <a:endParaRPr lang="de-AT" dirty="0"/>
          </a:p>
          <a:p>
            <a:r>
              <a:rPr lang="de-AT" b="1" dirty="0"/>
              <a:t>Emotionsregulation</a:t>
            </a:r>
            <a:r>
              <a:rPr lang="de-AT" dirty="0"/>
              <a:t> bei Wut, Ärger, Traurigkeit </a:t>
            </a:r>
          </a:p>
          <a:p>
            <a:endParaRPr lang="de-AT" dirty="0"/>
          </a:p>
          <a:p>
            <a:r>
              <a:rPr lang="de-AT" b="1" dirty="0" err="1"/>
              <a:t>Zugerhörigkeit</a:t>
            </a:r>
            <a:r>
              <a:rPr lang="de-AT" dirty="0"/>
              <a:t> Bedürfnis zu sein wie die anderen mit 14 am höchsten</a:t>
            </a:r>
          </a:p>
          <a:p>
            <a:endParaRPr lang="de-AT" dirty="0"/>
          </a:p>
          <a:p>
            <a:pPr defTabSz="954680">
              <a:defRPr/>
            </a:pPr>
            <a:r>
              <a:rPr lang="de-AT" dirty="0"/>
              <a:t>Proberaum für </a:t>
            </a:r>
            <a:r>
              <a:rPr lang="de-AT" b="1" dirty="0"/>
              <a:t>Identitätsentwicklung</a:t>
            </a:r>
            <a:r>
              <a:rPr lang="de-AT" dirty="0"/>
              <a:t> - schnelle Rückmeldungen zur eigenen Person, Aussehen,…</a:t>
            </a:r>
          </a:p>
          <a:p>
            <a:endParaRPr lang="de-AT" dirty="0"/>
          </a:p>
          <a:p>
            <a:pPr defTabSz="954680">
              <a:defRPr/>
            </a:pPr>
            <a:r>
              <a:rPr lang="de-AT" dirty="0"/>
              <a:t>Man ist nie allein - kommunizieren, auch wenn es um nichts geht - Alleinsein ist nicht in (medial, Werbung)</a:t>
            </a:r>
          </a:p>
          <a:p>
            <a:endParaRPr lang="de-AT" dirty="0"/>
          </a:p>
        </p:txBody>
      </p:sp>
    </p:spTree>
    <p:extLst>
      <p:ext uri="{BB962C8B-B14F-4D97-AF65-F5344CB8AC3E}">
        <p14:creationId xmlns:p14="http://schemas.microsoft.com/office/powerpoint/2010/main" val="2244332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901077" y="10280703"/>
            <a:ext cx="2985465" cy="53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9" tIns="46010" rIns="92019" bIns="46010" anchor="b"/>
          <a:lstStyle>
            <a:lvl1pPr eaLnBrk="0" hangingPunct="0">
              <a:spcBef>
                <a:spcPct val="30000"/>
              </a:spcBef>
              <a:defRPr sz="1000">
                <a:solidFill>
                  <a:schemeClr val="tx1"/>
                </a:solidFill>
                <a:latin typeface="Arial" pitchFamily="34" charset="0"/>
              </a:defRPr>
            </a:lvl1pPr>
            <a:lvl2pPr marL="742950" indent="-285750" eaLnBrk="0" hangingPunct="0">
              <a:spcBef>
                <a:spcPct val="30000"/>
              </a:spcBef>
              <a:defRPr sz="1000">
                <a:solidFill>
                  <a:schemeClr val="tx1"/>
                </a:solidFill>
                <a:latin typeface="Arial" pitchFamily="34" charset="0"/>
              </a:defRPr>
            </a:lvl2pPr>
            <a:lvl3pPr marL="1143000" indent="-228600" eaLnBrk="0" hangingPunct="0">
              <a:spcBef>
                <a:spcPct val="30000"/>
              </a:spcBef>
              <a:defRPr sz="1000">
                <a:solidFill>
                  <a:schemeClr val="tx1"/>
                </a:solidFill>
                <a:latin typeface="Arial" pitchFamily="34" charset="0"/>
              </a:defRPr>
            </a:lvl3pPr>
            <a:lvl4pPr marL="1600200" indent="-228600" eaLnBrk="0" hangingPunct="0">
              <a:spcBef>
                <a:spcPct val="30000"/>
              </a:spcBef>
              <a:defRPr sz="1000">
                <a:solidFill>
                  <a:schemeClr val="tx1"/>
                </a:solidFill>
                <a:latin typeface="Arial" pitchFamily="34" charset="0"/>
              </a:defRPr>
            </a:lvl4pPr>
            <a:lvl5pPr marL="2057400" indent="-228600" eaLnBrk="0" hangingPunct="0">
              <a:spcBef>
                <a:spcPct val="30000"/>
              </a:spcBef>
              <a:defRPr sz="1000">
                <a:solidFill>
                  <a:schemeClr val="tx1"/>
                </a:solidFill>
                <a:latin typeface="Arial" pitchFamily="34" charset="0"/>
              </a:defRPr>
            </a:lvl5pPr>
            <a:lvl6pPr marL="2514600" indent="-228600" eaLnBrk="0" fontAlgn="base" hangingPunct="0">
              <a:spcBef>
                <a:spcPct val="30000"/>
              </a:spcBef>
              <a:spcAft>
                <a:spcPct val="0"/>
              </a:spcAft>
              <a:defRPr sz="1000">
                <a:solidFill>
                  <a:schemeClr val="tx1"/>
                </a:solidFill>
                <a:latin typeface="Arial" pitchFamily="34" charset="0"/>
              </a:defRPr>
            </a:lvl6pPr>
            <a:lvl7pPr marL="2971800" indent="-228600" eaLnBrk="0" fontAlgn="base" hangingPunct="0">
              <a:spcBef>
                <a:spcPct val="30000"/>
              </a:spcBef>
              <a:spcAft>
                <a:spcPct val="0"/>
              </a:spcAft>
              <a:defRPr sz="1000">
                <a:solidFill>
                  <a:schemeClr val="tx1"/>
                </a:solidFill>
                <a:latin typeface="Arial" pitchFamily="34" charset="0"/>
              </a:defRPr>
            </a:lvl7pPr>
            <a:lvl8pPr marL="3429000" indent="-228600" eaLnBrk="0" fontAlgn="base" hangingPunct="0">
              <a:spcBef>
                <a:spcPct val="30000"/>
              </a:spcBef>
              <a:spcAft>
                <a:spcPct val="0"/>
              </a:spcAft>
              <a:defRPr sz="1000">
                <a:solidFill>
                  <a:schemeClr val="tx1"/>
                </a:solidFill>
                <a:latin typeface="Arial" pitchFamily="34" charset="0"/>
              </a:defRPr>
            </a:lvl8pPr>
            <a:lvl9pPr marL="3886200" indent="-228600" eaLnBrk="0" fontAlgn="base" hangingPunct="0">
              <a:spcBef>
                <a:spcPct val="30000"/>
              </a:spcBef>
              <a:spcAft>
                <a:spcPct val="0"/>
              </a:spcAft>
              <a:defRPr sz="1000">
                <a:solidFill>
                  <a:schemeClr val="tx1"/>
                </a:solidFill>
                <a:latin typeface="Arial" pitchFamily="34" charset="0"/>
              </a:defRPr>
            </a:lvl9pPr>
          </a:lstStyle>
          <a:p>
            <a:pPr algn="r" eaLnBrk="1" hangingPunct="1">
              <a:spcBef>
                <a:spcPct val="0"/>
              </a:spcBef>
            </a:pPr>
            <a:fld id="{A4FF6503-BD78-4178-AFE3-47770E864C00}" type="slidenum">
              <a:rPr lang="de-AT" altLang="de-DE" sz="1300"/>
              <a:pPr algn="r" eaLnBrk="1" hangingPunct="1">
                <a:spcBef>
                  <a:spcPct val="0"/>
                </a:spcBef>
              </a:pPr>
              <a:t>43</a:t>
            </a:fld>
            <a:endParaRPr lang="de-AT" altLang="de-DE" sz="1300"/>
          </a:p>
        </p:txBody>
      </p:sp>
      <p:sp>
        <p:nvSpPr>
          <p:cNvPr id="109571" name="Rectangle 2"/>
          <p:cNvSpPr>
            <a:spLocks noGrp="1" noRot="1" noChangeAspect="1" noChangeArrowheads="1" noTextEdit="1"/>
          </p:cNvSpPr>
          <p:nvPr>
            <p:ph type="sldImg"/>
          </p:nvPr>
        </p:nvSpPr>
        <p:spPr>
          <a:xfrm>
            <a:off x="741363" y="811213"/>
            <a:ext cx="5411787" cy="4059237"/>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900">
                <a:latin typeface="Arial" pitchFamily="34" charset="0"/>
              </a:rPr>
              <a:t>Empfehlungen = grobe Anhaltspunkte</a:t>
            </a:r>
          </a:p>
          <a:p>
            <a:pPr eaLnBrk="1" hangingPunct="1"/>
            <a:r>
              <a:rPr lang="de-DE" altLang="de-DE" sz="900">
                <a:latin typeface="Arial" pitchFamily="34" charset="0"/>
              </a:rPr>
              <a:t>Empfehlungen können immer nur grobe Anhaltspunkte geben und Erziehende stärken – aber nicht einschränken. </a:t>
            </a:r>
          </a:p>
          <a:p>
            <a:pPr eaLnBrk="1" hangingPunct="1"/>
            <a:endParaRPr lang="de-DE" altLang="de-DE" sz="900">
              <a:latin typeface="Arial" pitchFamily="34" charset="0"/>
            </a:endParaRPr>
          </a:p>
          <a:p>
            <a:pPr eaLnBrk="1" hangingPunct="1"/>
            <a:r>
              <a:rPr lang="de-DE" altLang="de-DE" sz="900">
                <a:latin typeface="Arial" pitchFamily="34" charset="0"/>
              </a:rPr>
              <a:t>Medien sind ein Teil des Lebens der Kinder aber auch der Eltern und der Familie. </a:t>
            </a:r>
          </a:p>
          <a:p>
            <a:pPr eaLnBrk="1" hangingPunct="1"/>
            <a:r>
              <a:rPr lang="de-DE" altLang="de-DE" sz="900">
                <a:latin typeface="Arial" pitchFamily="34" charset="0"/>
              </a:rPr>
              <a:t>Wichtiger als Zeitvorgaben ist das Gefühl dafür, wann etwas gut tut und wann nicht – den Kindern, aber auch den Eltern oder der ganzen Familie.</a:t>
            </a:r>
          </a:p>
          <a:p>
            <a:pPr eaLnBrk="1" hangingPunct="1"/>
            <a:endParaRPr lang="de-DE" altLang="de-DE" sz="900">
              <a:latin typeface="Arial" pitchFamily="34" charset="0"/>
            </a:endParaRPr>
          </a:p>
          <a:p>
            <a:pPr eaLnBrk="1" hangingPunct="1"/>
            <a:r>
              <a:rPr lang="de-DE" altLang="de-DE" sz="900">
                <a:latin typeface="Arial" pitchFamily="34" charset="0"/>
              </a:rPr>
              <a:t>Eigener Fernseher im Kinderzimmer erhöht die Nutzungsdauer um das Doppelte bis Dreifache</a:t>
            </a:r>
          </a:p>
          <a:p>
            <a:pPr eaLnBrk="1" hangingPunct="1"/>
            <a:r>
              <a:rPr lang="de-DE" altLang="de-DE" sz="900">
                <a:latin typeface="Arial" pitchFamily="34" charset="0"/>
              </a:rPr>
              <a:t>Deutschland: ca. 30 – 45% der 4.VS-Schüler haben eigenen Fernseher und eigene Konsole im Zimmer.</a:t>
            </a:r>
          </a:p>
          <a:p>
            <a:pPr eaLnBrk="1" hangingPunct="1"/>
            <a:endParaRPr lang="de-AT" altLang="de-DE" sz="900">
              <a:latin typeface="Arial" pitchFamily="34" charset="0"/>
            </a:endParaRPr>
          </a:p>
          <a:p>
            <a:pPr eaLnBrk="1" hangingPunct="1"/>
            <a:r>
              <a:rPr lang="de-AT" altLang="de-DE" sz="900">
                <a:latin typeface="Arial" pitchFamily="34" charset="0"/>
              </a:rPr>
              <a:t>Informieren über Filter etc.</a:t>
            </a:r>
          </a:p>
          <a:p>
            <a:pPr eaLnBrk="1" hangingPunct="1"/>
            <a:endParaRPr lang="de-AT" altLang="de-DE" sz="900">
              <a:latin typeface="Arial" pitchFamily="34" charset="0"/>
            </a:endParaRPr>
          </a:p>
          <a:p>
            <a:pPr eaLnBrk="1" hangingPunct="1"/>
            <a:r>
              <a:rPr lang="de-AT" altLang="de-DE" sz="900">
                <a:latin typeface="Arial" pitchFamily="34" charset="0"/>
              </a:rPr>
              <a:t>Handy:  Kindern im VS-Alter nur ein Handy kaufen, bei dessen Anwendungen man sich selber auskennt. </a:t>
            </a:r>
          </a:p>
          <a:p>
            <a:pPr eaLnBrk="1" hangingPunct="1"/>
            <a:r>
              <a:rPr lang="de-AT" altLang="de-DE" sz="900">
                <a:latin typeface="Arial" pitchFamily="34" charset="0"/>
              </a:rPr>
              <a:t>Empfohlen: erst ab 9 Jahren (vorher nur Notfallhandy)</a:t>
            </a:r>
          </a:p>
          <a:p>
            <a:pPr eaLnBrk="1" hangingPunct="1"/>
            <a:endParaRPr lang="de-AT" altLang="de-DE" sz="900">
              <a:latin typeface="Arial" pitchFamily="34" charset="0"/>
            </a:endParaRPr>
          </a:p>
          <a:p>
            <a:pPr eaLnBrk="1" hangingPunct="1"/>
            <a:r>
              <a:rPr lang="de-DE" altLang="de-DE" sz="900">
                <a:latin typeface="Arial" pitchFamily="34" charset="0"/>
              </a:rPr>
              <a:t>6-9 Jahre: nicht mehr als 5 Stunden pro Woche Bildschirmzeit</a:t>
            </a:r>
          </a:p>
          <a:p>
            <a:pPr eaLnBrk="1" hangingPunct="1"/>
            <a:r>
              <a:rPr lang="de-DE" altLang="de-DE" sz="900">
                <a:latin typeface="Arial" pitchFamily="34" charset="0"/>
              </a:rPr>
              <a:t>Jugendliche: mehr als 20 Stunden pro Woche Surfen und Gamen in der Freizeit gilt als problematisch</a:t>
            </a:r>
          </a:p>
          <a:p>
            <a:pPr eaLnBrk="1" hangingPunct="1"/>
            <a:endParaRPr lang="de-AT" altLang="de-DE" sz="900">
              <a:latin typeface="Arial" pitchFamily="34" charset="0"/>
            </a:endParaRPr>
          </a:p>
          <a:p>
            <a:pPr eaLnBrk="1" hangingPunct="1"/>
            <a:endParaRPr lang="de-AT" altLang="de-DE" sz="900">
              <a:latin typeface="Arial" pitchFamily="34" charset="0"/>
            </a:endParaRPr>
          </a:p>
          <a:p>
            <a:pPr eaLnBrk="1" hangingPunct="1"/>
            <a:endParaRPr lang="de-DE" altLang="de-DE" sz="90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dirty="0"/>
              <a:t>Internet Nutzung und Entwicklungsaufgaben – Wie sehen das die Jugendlichen? </a:t>
            </a:r>
          </a:p>
          <a:p>
            <a:pPr>
              <a:defRPr/>
            </a:pPr>
            <a:r>
              <a:rPr lang="de-DE" altLang="de-DE" dirty="0"/>
              <a:t>Quelle: [</a:t>
            </a:r>
            <a:r>
              <a:rPr lang="de-DE" altLang="de-DE" dirty="0" err="1"/>
              <a:t>Borca</a:t>
            </a:r>
            <a:r>
              <a:rPr lang="de-DE" altLang="de-DE" dirty="0"/>
              <a:t>, G. et al. (2015). Internet </a:t>
            </a:r>
            <a:r>
              <a:rPr lang="de-DE" altLang="de-DE" dirty="0" err="1"/>
              <a:t>and</a:t>
            </a:r>
            <a:r>
              <a:rPr lang="de-DE" altLang="de-DE" dirty="0"/>
              <a:t> </a:t>
            </a:r>
            <a:r>
              <a:rPr lang="de-DE" altLang="de-DE" dirty="0" err="1"/>
              <a:t>developmental</a:t>
            </a:r>
            <a:r>
              <a:rPr lang="de-DE" altLang="de-DE" dirty="0"/>
              <a:t> </a:t>
            </a:r>
            <a:r>
              <a:rPr lang="de-DE" altLang="de-DE" dirty="0" err="1"/>
              <a:t>tasks</a:t>
            </a:r>
            <a:r>
              <a:rPr lang="de-DE" altLang="de-DE" dirty="0"/>
              <a:t>: </a:t>
            </a:r>
            <a:r>
              <a:rPr lang="de-DE" altLang="de-DE" dirty="0" err="1"/>
              <a:t>Adolescents</a:t>
            </a:r>
            <a:r>
              <a:rPr lang="de-DE" altLang="de-DE" dirty="0"/>
              <a:t>‘ </a:t>
            </a:r>
            <a:r>
              <a:rPr lang="de-DE" altLang="de-DE" dirty="0" err="1"/>
              <a:t>point</a:t>
            </a:r>
            <a:r>
              <a:rPr lang="de-DE" altLang="de-DE" dirty="0"/>
              <a:t> </a:t>
            </a:r>
            <a:r>
              <a:rPr lang="de-DE" altLang="de-DE" dirty="0" err="1"/>
              <a:t>of</a:t>
            </a:r>
            <a:r>
              <a:rPr lang="de-DE" altLang="de-DE" dirty="0"/>
              <a:t> </a:t>
            </a:r>
            <a:r>
              <a:rPr lang="de-DE" altLang="de-DE" dirty="0" err="1"/>
              <a:t>view</a:t>
            </a:r>
            <a:r>
              <a:rPr lang="de-DE" altLang="de-DE" dirty="0"/>
              <a:t> in Computers </a:t>
            </a:r>
            <a:r>
              <a:rPr lang="de-DE" altLang="de-DE" dirty="0" err="1"/>
              <a:t>of</a:t>
            </a:r>
            <a:r>
              <a:rPr lang="de-DE" altLang="de-DE" dirty="0"/>
              <a:t> Human </a:t>
            </a:r>
            <a:r>
              <a:rPr lang="de-DE" altLang="de-DE" dirty="0" err="1"/>
              <a:t>Behavior</a:t>
            </a:r>
            <a:r>
              <a:rPr lang="de-DE" altLang="de-DE" dirty="0"/>
              <a:t> 52:</a:t>
            </a:r>
          </a:p>
          <a:p>
            <a:pPr>
              <a:defRPr/>
            </a:pPr>
            <a:r>
              <a:rPr lang="de-DE" altLang="de-DE" b="1" u="sng" dirty="0"/>
              <a:t>Identitätsentwicklung:</a:t>
            </a:r>
          </a:p>
          <a:p>
            <a:pPr marL="168117" indent="-168117">
              <a:buFontTx/>
              <a:buChar char="-"/>
              <a:defRPr/>
            </a:pPr>
            <a:r>
              <a:rPr lang="de-DE" altLang="de-DE" dirty="0"/>
              <a:t>Entwicklung von unabhängigen Meinungen</a:t>
            </a:r>
          </a:p>
          <a:p>
            <a:pPr marL="168117" indent="-168117">
              <a:buFontTx/>
              <a:buChar char="-"/>
              <a:defRPr/>
            </a:pPr>
            <a:r>
              <a:rPr lang="de-DE" altLang="de-DE" dirty="0"/>
              <a:t>Identifikation / Differenzierung: mit/von anderen in </a:t>
            </a:r>
            <a:r>
              <a:rPr lang="de-DE" altLang="de-DE" dirty="0" err="1"/>
              <a:t>bezug</a:t>
            </a:r>
            <a:r>
              <a:rPr lang="de-DE" altLang="de-DE" dirty="0"/>
              <a:t> auf Meinungen und Verhalten</a:t>
            </a:r>
          </a:p>
          <a:p>
            <a:pPr marL="168117" indent="-168117">
              <a:buFontTx/>
              <a:buChar char="-"/>
              <a:defRPr/>
            </a:pPr>
            <a:r>
              <a:rPr lang="de-DE" altLang="de-DE" dirty="0"/>
              <a:t>Spaß: Nutzung zur Unterhaltung, Spaß und Freude</a:t>
            </a:r>
          </a:p>
          <a:p>
            <a:pPr marL="168117" indent="-168117">
              <a:buFontTx/>
              <a:buChar char="-"/>
              <a:defRPr/>
            </a:pPr>
            <a:r>
              <a:rPr lang="de-DE" altLang="de-DE" dirty="0"/>
              <a:t>Selbstdarstellung: Entwicklung der eigenen Geschlechterrolle, Position in der </a:t>
            </a:r>
            <a:r>
              <a:rPr lang="de-DE" altLang="de-DE" dirty="0" err="1"/>
              <a:t>PeerGroup</a:t>
            </a:r>
            <a:endParaRPr lang="de-DE" altLang="de-DE" dirty="0"/>
          </a:p>
          <a:p>
            <a:pPr marL="168117" indent="-168117">
              <a:buFontTx/>
              <a:buChar char="-"/>
              <a:defRPr/>
            </a:pPr>
            <a:r>
              <a:rPr lang="de-DE" altLang="de-DE" dirty="0" err="1"/>
              <a:t>Autonomy</a:t>
            </a:r>
            <a:r>
              <a:rPr lang="de-DE" altLang="de-DE" dirty="0"/>
              <a:t>: </a:t>
            </a:r>
            <a:r>
              <a:rPr lang="de-DE" altLang="de-DE" dirty="0" err="1"/>
              <a:t>Selbsteimmte</a:t>
            </a:r>
            <a:r>
              <a:rPr lang="de-DE" altLang="de-DE" dirty="0"/>
              <a:t> </a:t>
            </a:r>
            <a:r>
              <a:rPr lang="de-DE" altLang="de-DE" dirty="0" err="1"/>
              <a:t>entscheidungen</a:t>
            </a:r>
            <a:r>
              <a:rPr lang="de-DE" altLang="de-DE" dirty="0"/>
              <a:t> treffen</a:t>
            </a:r>
          </a:p>
          <a:p>
            <a:pPr marL="168117" indent="-168117">
              <a:buFontTx/>
              <a:buChar char="-"/>
              <a:defRPr/>
            </a:pPr>
            <a:r>
              <a:rPr lang="de-DE" altLang="de-DE" dirty="0"/>
              <a:t>Spielen mit verschiedenen Identitätskonstruktionen: Neue und alternative </a:t>
            </a:r>
            <a:r>
              <a:rPr lang="de-DE" altLang="de-DE" dirty="0" err="1"/>
              <a:t>Isdentitäten</a:t>
            </a:r>
            <a:r>
              <a:rPr lang="de-DE" altLang="de-DE" dirty="0"/>
              <a:t>? Können ausprobiert </a:t>
            </a:r>
            <a:r>
              <a:rPr lang="de-DE" altLang="de-DE" dirty="0" err="1"/>
              <a:t>weden</a:t>
            </a:r>
            <a:r>
              <a:rPr lang="de-DE" altLang="de-DE" dirty="0"/>
              <a:t>.</a:t>
            </a:r>
          </a:p>
          <a:p>
            <a:pPr marL="168117" indent="-168117">
              <a:buFontTx/>
              <a:buChar char="-"/>
              <a:defRPr/>
            </a:pPr>
            <a:r>
              <a:rPr lang="de-DE" altLang="de-DE" dirty="0"/>
              <a:t>Erforschung und Sensationssuche</a:t>
            </a:r>
          </a:p>
          <a:p>
            <a:pPr marL="168117" indent="-168117">
              <a:buFontTx/>
              <a:buChar char="-"/>
              <a:defRPr/>
            </a:pPr>
            <a:r>
              <a:rPr lang="de-DE" altLang="de-DE" dirty="0"/>
              <a:t>Verändern der </a:t>
            </a:r>
            <a:r>
              <a:rPr lang="de-DE" altLang="de-DE" dirty="0" err="1"/>
              <a:t>pyhsischen</a:t>
            </a:r>
            <a:r>
              <a:rPr lang="de-DE" altLang="de-DE" dirty="0"/>
              <a:t> Erscheinung, Entfernung von wahrgenommenen Defiziten</a:t>
            </a:r>
          </a:p>
          <a:p>
            <a:pPr marL="168117" indent="-168117">
              <a:buFontTx/>
              <a:buChar char="-"/>
              <a:defRPr/>
            </a:pPr>
            <a:r>
              <a:rPr lang="de-DE" altLang="de-DE" dirty="0"/>
              <a:t>Coping Strategie gegen negative Gefühle inklusive Langeweile</a:t>
            </a:r>
          </a:p>
          <a:p>
            <a:pPr>
              <a:defRPr/>
            </a:pPr>
            <a:r>
              <a:rPr lang="de-DE" altLang="de-DE" dirty="0"/>
              <a:t>Mädchen mehr Interesse an Stars, Outfits und Fotobearbeitung, Chat Kommunikation</a:t>
            </a:r>
          </a:p>
          <a:p>
            <a:pPr>
              <a:defRPr/>
            </a:pPr>
            <a:endParaRPr lang="de-DE" altLang="de-DE" dirty="0"/>
          </a:p>
          <a:p>
            <a:pPr>
              <a:defRPr/>
            </a:pPr>
            <a:r>
              <a:rPr lang="de-DE" altLang="de-DE" b="1" u="sng" dirty="0"/>
              <a:t>2. Autonomieentwicklung</a:t>
            </a:r>
          </a:p>
          <a:p>
            <a:pPr marL="168117" indent="-168117">
              <a:buFontTx/>
              <a:buChar char="-"/>
              <a:defRPr/>
            </a:pPr>
            <a:r>
              <a:rPr lang="de-DE" altLang="de-DE" dirty="0"/>
              <a:t>Internet und Konflikte mit den Eltern: bez. Gefahren und Nutzungsdauer / Intensität</a:t>
            </a:r>
          </a:p>
          <a:p>
            <a:pPr marL="168117" indent="-168117">
              <a:buFontTx/>
              <a:buChar char="-"/>
              <a:defRPr/>
            </a:pPr>
            <a:r>
              <a:rPr lang="de-DE" altLang="de-DE" dirty="0"/>
              <a:t>Gemeinsam verbrachte Zeit mit dem Eltern ohne Internet und </a:t>
            </a:r>
          </a:p>
          <a:p>
            <a:pPr marL="168117" indent="-168117">
              <a:buFontTx/>
              <a:buChar char="-"/>
              <a:defRPr/>
            </a:pPr>
            <a:r>
              <a:rPr lang="de-DE" altLang="de-DE" dirty="0"/>
              <a:t>Internet als privater autonomer Rückzugsraum: Bereiche, die Eltern aufgrund von Vertrauen nicht kontrollieren bzw. das Gefühl von mangelndem Vertrauen, wenn die Eltern als stark kontrollierend erlebt werden.</a:t>
            </a:r>
          </a:p>
          <a:p>
            <a:pPr marL="168117" indent="-168117">
              <a:buFontTx/>
              <a:buChar char="-"/>
              <a:defRPr/>
            </a:pPr>
            <a:r>
              <a:rPr lang="de-DE" altLang="de-DE" dirty="0"/>
              <a:t>Abgrenzung der eignen Identität von den Eltern: Wenn die Eltern das Medium nicht nutzen.</a:t>
            </a:r>
          </a:p>
          <a:p>
            <a:pPr>
              <a:defRPr/>
            </a:pPr>
            <a:endParaRPr lang="de-DE" altLang="de-DE" dirty="0"/>
          </a:p>
          <a:p>
            <a:pPr>
              <a:defRPr/>
            </a:pPr>
            <a:r>
              <a:rPr lang="de-DE" altLang="de-DE" b="1" u="sng" dirty="0"/>
              <a:t>3. Beziehung zu Peers</a:t>
            </a:r>
          </a:p>
          <a:p>
            <a:pPr marL="168117" indent="-168117">
              <a:buFontTx/>
              <a:buChar char="-"/>
              <a:defRPr/>
            </a:pPr>
            <a:r>
              <a:rPr lang="de-DE" altLang="de-DE" dirty="0"/>
              <a:t>Neue Freundschaften gewinnen</a:t>
            </a:r>
          </a:p>
          <a:p>
            <a:pPr marL="168117" indent="-168117">
              <a:buFontTx/>
              <a:buChar char="-"/>
              <a:defRPr/>
            </a:pPr>
            <a:r>
              <a:rPr lang="de-DE" altLang="de-DE" dirty="0"/>
              <a:t>bestehende Freundschaften pflegen</a:t>
            </a:r>
          </a:p>
          <a:p>
            <a:pPr marL="168117" indent="-168117">
              <a:buFontTx/>
              <a:buChar char="-"/>
              <a:defRPr/>
            </a:pPr>
            <a:r>
              <a:rPr lang="de-DE" altLang="de-DE" dirty="0"/>
              <a:t>Mit Freunden und Verwandten den Kontakt pflegen, wenn diese räumlich weit entfernt sind.</a:t>
            </a:r>
          </a:p>
          <a:p>
            <a:pPr marL="168117" indent="-168117">
              <a:buFontTx/>
              <a:buChar char="-"/>
              <a:defRPr/>
            </a:pPr>
            <a:r>
              <a:rPr lang="de-DE" altLang="de-DE" dirty="0"/>
              <a:t>(</a:t>
            </a:r>
            <a:r>
              <a:rPr lang="de-DE" altLang="de-DE" dirty="0" err="1"/>
              <a:t>algemeine</a:t>
            </a:r>
            <a:r>
              <a:rPr lang="de-DE" altLang="de-DE" dirty="0"/>
              <a:t>) Kommunikation</a:t>
            </a:r>
          </a:p>
          <a:p>
            <a:pPr>
              <a:defRPr/>
            </a:pPr>
            <a:endParaRPr lang="de-DE" altLang="de-DE" dirty="0"/>
          </a:p>
          <a:p>
            <a:pPr marL="168117" indent="-168117">
              <a:buFontTx/>
              <a:buChar char="-"/>
              <a:defRPr/>
            </a:pPr>
            <a:endParaRPr lang="de-DE" altLang="de-DE" dirty="0"/>
          </a:p>
          <a:p>
            <a:pPr marL="168117" indent="-168117">
              <a:buFontTx/>
              <a:buChar char="-"/>
              <a:defRPr/>
            </a:pPr>
            <a:endParaRPr lang="de-DE" altLang="de-DE" dirty="0"/>
          </a:p>
          <a:p>
            <a:pPr marL="168117" indent="-168117">
              <a:buFontTx/>
              <a:buChar char="-"/>
              <a:defRPr/>
            </a:pPr>
            <a:endParaRPr lang="de-DE" altLang="de-DE" dirty="0"/>
          </a:p>
          <a:p>
            <a:pPr marL="168117" indent="-168117">
              <a:buFontTx/>
              <a:buChar char="-"/>
              <a:defRPr/>
            </a:pPr>
            <a:endParaRPr lang="de-DE" altLang="de-DE" dirty="0"/>
          </a:p>
        </p:txBody>
      </p:sp>
    </p:spTree>
    <p:extLst>
      <p:ext uri="{BB962C8B-B14F-4D97-AF65-F5344CB8AC3E}">
        <p14:creationId xmlns:p14="http://schemas.microsoft.com/office/powerpoint/2010/main" val="214619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ln/>
        </p:spPr>
      </p:sp>
      <p:sp>
        <p:nvSpPr>
          <p:cNvPr id="849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17">
              <a:defRPr/>
            </a:pPr>
            <a:r>
              <a:rPr lang="de-DE" dirty="0"/>
              <a:t>Frage:</a:t>
            </a:r>
            <a:br>
              <a:rPr lang="de-DE" dirty="0"/>
            </a:br>
            <a:r>
              <a:rPr lang="de-DE" dirty="0"/>
              <a:t>Wozu verwendest du das Internet, was machst du im </a:t>
            </a:r>
            <a:r>
              <a:rPr lang="de-DE" dirty="0" err="1"/>
              <a:t>Internernet</a:t>
            </a:r>
            <a:r>
              <a:rPr lang="de-DE" dirty="0"/>
              <a:t>?</a:t>
            </a:r>
            <a:endParaRPr lang="de-DE" altLang="de-DE" dirty="0">
              <a:sym typeface="Wingdings" pitchFamily="2" charset="2"/>
            </a:endParaRPr>
          </a:p>
          <a:p>
            <a:pPr eaLnBrk="1" hangingPunct="1"/>
            <a:r>
              <a:rPr lang="de-DE" altLang="de-DE" dirty="0">
                <a:sym typeface="Wingdings" pitchFamily="2" charset="2"/>
              </a:rPr>
              <a:t>n=498 </a:t>
            </a:r>
          </a:p>
          <a:p>
            <a:pPr eaLnBrk="1" hangingPunct="1"/>
            <a:r>
              <a:rPr lang="de-DE" dirty="0"/>
              <a:t>persönliche face-</a:t>
            </a:r>
            <a:r>
              <a:rPr lang="de-DE" dirty="0" err="1"/>
              <a:t>to</a:t>
            </a:r>
            <a:r>
              <a:rPr lang="de-DE" dirty="0"/>
              <a:t>-face Interviews durch fachlich geschulte und kontrollierte MitarbeiterInnen des (</a:t>
            </a:r>
            <a:r>
              <a:rPr lang="de-DE" dirty="0" err="1"/>
              <a:t>market</a:t>
            </a:r>
            <a:r>
              <a:rPr lang="de-DE" dirty="0"/>
              <a:t>) Instituts</a:t>
            </a:r>
          </a:p>
          <a:p>
            <a:endParaRPr lang="de-DE" altLang="de-DE" dirty="0">
              <a:latin typeface="Arial" pitchFamily="34" charset="0"/>
            </a:endParaRPr>
          </a:p>
        </p:txBody>
      </p:sp>
      <p:sp>
        <p:nvSpPr>
          <p:cNvPr id="8499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933" eaLnBrk="0" hangingPunct="0">
              <a:spcBef>
                <a:spcPct val="30000"/>
              </a:spcBef>
              <a:defRPr sz="1000">
                <a:solidFill>
                  <a:schemeClr val="tx1"/>
                </a:solidFill>
                <a:latin typeface="Arial" pitchFamily="34" charset="0"/>
              </a:defRPr>
            </a:lvl1pPr>
            <a:lvl2pPr marL="738907" indent="-283459" defTabSz="902933" eaLnBrk="0" hangingPunct="0">
              <a:spcBef>
                <a:spcPct val="30000"/>
              </a:spcBef>
              <a:defRPr sz="1000">
                <a:solidFill>
                  <a:schemeClr val="tx1"/>
                </a:solidFill>
                <a:latin typeface="Arial" pitchFamily="34" charset="0"/>
              </a:defRPr>
            </a:lvl2pPr>
            <a:lvl3pPr marL="1137026" indent="-226131" defTabSz="902933" eaLnBrk="0" hangingPunct="0">
              <a:spcBef>
                <a:spcPct val="30000"/>
              </a:spcBef>
              <a:defRPr sz="1000">
                <a:solidFill>
                  <a:schemeClr val="tx1"/>
                </a:solidFill>
                <a:latin typeface="Arial" pitchFamily="34" charset="0"/>
              </a:defRPr>
            </a:lvl3pPr>
            <a:lvl4pPr marL="1592471" indent="-226131" defTabSz="902933" eaLnBrk="0" hangingPunct="0">
              <a:spcBef>
                <a:spcPct val="30000"/>
              </a:spcBef>
              <a:defRPr sz="1000">
                <a:solidFill>
                  <a:schemeClr val="tx1"/>
                </a:solidFill>
                <a:latin typeface="Arial" pitchFamily="34" charset="0"/>
              </a:defRPr>
            </a:lvl4pPr>
            <a:lvl5pPr marL="2047919" indent="-226131" defTabSz="902933" eaLnBrk="0" hangingPunct="0">
              <a:spcBef>
                <a:spcPct val="30000"/>
              </a:spcBef>
              <a:defRPr sz="1000">
                <a:solidFill>
                  <a:schemeClr val="tx1"/>
                </a:solidFill>
                <a:latin typeface="Arial" pitchFamily="34" charset="0"/>
              </a:defRPr>
            </a:lvl5pPr>
            <a:lvl6pPr marL="2506551" indent="-226131" defTabSz="902933" eaLnBrk="0" fontAlgn="base" hangingPunct="0">
              <a:spcBef>
                <a:spcPct val="30000"/>
              </a:spcBef>
              <a:spcAft>
                <a:spcPct val="0"/>
              </a:spcAft>
              <a:defRPr sz="1000">
                <a:solidFill>
                  <a:schemeClr val="tx1"/>
                </a:solidFill>
                <a:latin typeface="Arial" pitchFamily="34" charset="0"/>
              </a:defRPr>
            </a:lvl6pPr>
            <a:lvl7pPr marL="2965185" indent="-226131" defTabSz="902933" eaLnBrk="0" fontAlgn="base" hangingPunct="0">
              <a:spcBef>
                <a:spcPct val="30000"/>
              </a:spcBef>
              <a:spcAft>
                <a:spcPct val="0"/>
              </a:spcAft>
              <a:defRPr sz="1000">
                <a:solidFill>
                  <a:schemeClr val="tx1"/>
                </a:solidFill>
                <a:latin typeface="Arial" pitchFamily="34" charset="0"/>
              </a:defRPr>
            </a:lvl7pPr>
            <a:lvl8pPr marL="3423816" indent="-226131" defTabSz="902933" eaLnBrk="0" fontAlgn="base" hangingPunct="0">
              <a:spcBef>
                <a:spcPct val="30000"/>
              </a:spcBef>
              <a:spcAft>
                <a:spcPct val="0"/>
              </a:spcAft>
              <a:defRPr sz="1000">
                <a:solidFill>
                  <a:schemeClr val="tx1"/>
                </a:solidFill>
                <a:latin typeface="Arial" pitchFamily="34" charset="0"/>
              </a:defRPr>
            </a:lvl8pPr>
            <a:lvl9pPr marL="3882449" indent="-226131" defTabSz="902933"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99AA34DD-C689-4120-BEBD-FE5A7971F858}" type="slidenum">
              <a:rPr lang="de-AT" altLang="de-DE" sz="1200"/>
              <a:pPr eaLnBrk="1" hangingPunct="1">
                <a:spcBef>
                  <a:spcPct val="0"/>
                </a:spcBef>
              </a:pPr>
              <a:t>7</a:t>
            </a:fld>
            <a:endParaRPr lang="de-AT" altLang="de-DE" sz="1200"/>
          </a:p>
        </p:txBody>
      </p:sp>
    </p:spTree>
    <p:extLst>
      <p:ext uri="{BB962C8B-B14F-4D97-AF65-F5344CB8AC3E}">
        <p14:creationId xmlns:p14="http://schemas.microsoft.com/office/powerpoint/2010/main" val="159292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024866" y="10496978"/>
            <a:ext cx="3077543" cy="55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8" rIns="94836" bIns="47418" anchor="b"/>
          <a:lstStyle>
            <a:lvl1pPr defTabSz="908050" eaLnBrk="0" hangingPunct="0">
              <a:spcBef>
                <a:spcPct val="30000"/>
              </a:spcBef>
              <a:defRPr sz="1000">
                <a:solidFill>
                  <a:schemeClr val="tx1"/>
                </a:solidFill>
                <a:latin typeface="Arial" charset="0"/>
              </a:defRPr>
            </a:lvl1pPr>
            <a:lvl2pPr marL="742950" indent="-285750" defTabSz="908050" eaLnBrk="0" hangingPunct="0">
              <a:spcBef>
                <a:spcPct val="30000"/>
              </a:spcBef>
              <a:defRPr sz="1000">
                <a:solidFill>
                  <a:schemeClr val="tx1"/>
                </a:solidFill>
                <a:latin typeface="Arial" charset="0"/>
              </a:defRPr>
            </a:lvl2pPr>
            <a:lvl3pPr marL="1143000" indent="-228600" defTabSz="908050" eaLnBrk="0" hangingPunct="0">
              <a:spcBef>
                <a:spcPct val="30000"/>
              </a:spcBef>
              <a:defRPr sz="1000">
                <a:solidFill>
                  <a:schemeClr val="tx1"/>
                </a:solidFill>
                <a:latin typeface="Arial" charset="0"/>
              </a:defRPr>
            </a:lvl3pPr>
            <a:lvl4pPr marL="1600200" indent="-228600" defTabSz="908050" eaLnBrk="0" hangingPunct="0">
              <a:spcBef>
                <a:spcPct val="30000"/>
              </a:spcBef>
              <a:defRPr sz="1000">
                <a:solidFill>
                  <a:schemeClr val="tx1"/>
                </a:solidFill>
                <a:latin typeface="Arial" charset="0"/>
              </a:defRPr>
            </a:lvl4pPr>
            <a:lvl5pPr marL="2057400" indent="-228600" defTabSz="908050" eaLnBrk="0" hangingPunct="0">
              <a:spcBef>
                <a:spcPct val="30000"/>
              </a:spcBef>
              <a:defRPr sz="1000">
                <a:solidFill>
                  <a:schemeClr val="tx1"/>
                </a:solidFill>
                <a:latin typeface="Arial" charset="0"/>
              </a:defRPr>
            </a:lvl5pPr>
            <a:lvl6pPr marL="2514600" indent="-228600" defTabSz="908050" eaLnBrk="0" fontAlgn="base" hangingPunct="0">
              <a:spcBef>
                <a:spcPct val="30000"/>
              </a:spcBef>
              <a:spcAft>
                <a:spcPct val="0"/>
              </a:spcAft>
              <a:defRPr sz="1000">
                <a:solidFill>
                  <a:schemeClr val="tx1"/>
                </a:solidFill>
                <a:latin typeface="Arial" charset="0"/>
              </a:defRPr>
            </a:lvl6pPr>
            <a:lvl7pPr marL="2971800" indent="-228600" defTabSz="908050" eaLnBrk="0" fontAlgn="base" hangingPunct="0">
              <a:spcBef>
                <a:spcPct val="30000"/>
              </a:spcBef>
              <a:spcAft>
                <a:spcPct val="0"/>
              </a:spcAft>
              <a:defRPr sz="1000">
                <a:solidFill>
                  <a:schemeClr val="tx1"/>
                </a:solidFill>
                <a:latin typeface="Arial" charset="0"/>
              </a:defRPr>
            </a:lvl7pPr>
            <a:lvl8pPr marL="3429000" indent="-228600" defTabSz="908050" eaLnBrk="0" fontAlgn="base" hangingPunct="0">
              <a:spcBef>
                <a:spcPct val="30000"/>
              </a:spcBef>
              <a:spcAft>
                <a:spcPct val="0"/>
              </a:spcAft>
              <a:defRPr sz="1000">
                <a:solidFill>
                  <a:schemeClr val="tx1"/>
                </a:solidFill>
                <a:latin typeface="Arial" charset="0"/>
              </a:defRPr>
            </a:lvl8pPr>
            <a:lvl9pPr marL="3886200" indent="-228600" defTabSz="90805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71579C4C-D5AF-4FFB-AF45-A3C608BE5FE5}" type="slidenum">
              <a:rPr lang="de-AT" altLang="de-DE" sz="1300">
                <a:cs typeface="Arial" charset="0"/>
              </a:rPr>
              <a:pPr algn="r" eaLnBrk="1" hangingPunct="1">
                <a:spcBef>
                  <a:spcPct val="0"/>
                </a:spcBef>
              </a:pPr>
              <a:t>8</a:t>
            </a:fld>
            <a:endParaRPr lang="de-AT" altLang="de-DE" sz="1300">
              <a:cs typeface="Arial" charset="0"/>
            </a:endParaRPr>
          </a:p>
        </p:txBody>
      </p:sp>
      <p:sp>
        <p:nvSpPr>
          <p:cNvPr id="70659" name="Rectangle 2"/>
          <p:cNvSpPr>
            <a:spLocks noGrp="1" noRot="1" noChangeAspect="1" noChangeArrowheads="1" noTextEdit="1"/>
          </p:cNvSpPr>
          <p:nvPr>
            <p:ph type="sldImg"/>
          </p:nvPr>
        </p:nvSpPr>
        <p:spPr>
          <a:xfrm>
            <a:off x="790575" y="828675"/>
            <a:ext cx="5526088" cy="4144963"/>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8" rIns="94836" bIns="47418"/>
          <a:lstStyle/>
          <a:p>
            <a:pPr defTabSz="954680">
              <a:defRPr/>
            </a:pPr>
            <a:r>
              <a:rPr lang="de-DE" b="1" dirty="0"/>
              <a:t>Kinde Medien Studie OÖ 2020:29% der </a:t>
            </a:r>
            <a:r>
              <a:rPr lang="de-DE" b="1" dirty="0" err="1"/>
              <a:t>Ki</a:t>
            </a:r>
            <a:r>
              <a:rPr lang="de-DE" b="1" dirty="0"/>
              <a:t> haben eigenes Profil in einem sozialen Netzwerk, 23% posten Fotos, Videos, 28% kommentieren Beiträge, 25% folgend mind. einem Influencer</a:t>
            </a:r>
            <a:endParaRPr lang="de-AT" b="1" dirty="0"/>
          </a:p>
          <a:p>
            <a:pPr defTabSz="954680">
              <a:defRPr/>
            </a:pPr>
            <a:endParaRPr lang="de-AT" b="1" dirty="0"/>
          </a:p>
          <a:p>
            <a:pPr defTabSz="954680">
              <a:defRPr/>
            </a:pPr>
            <a:r>
              <a:rPr lang="de-AT" b="1" dirty="0"/>
              <a:t>Positiver Kick </a:t>
            </a:r>
            <a:r>
              <a:rPr lang="de-AT" dirty="0"/>
              <a:t>durch den Benachrichtigungston, jemand denkt an mich, viele Nachrichten = ich bin beliebt</a:t>
            </a:r>
          </a:p>
          <a:p>
            <a:endParaRPr lang="de-AT" dirty="0"/>
          </a:p>
          <a:p>
            <a:r>
              <a:rPr lang="de-AT" b="1" dirty="0"/>
              <a:t>Emotionsregulation</a:t>
            </a:r>
            <a:r>
              <a:rPr lang="de-AT" dirty="0"/>
              <a:t> bei Wut, Ärger, Traurigkeit </a:t>
            </a:r>
          </a:p>
          <a:p>
            <a:endParaRPr lang="de-AT" dirty="0"/>
          </a:p>
          <a:p>
            <a:r>
              <a:rPr lang="de-AT" b="1" dirty="0" err="1"/>
              <a:t>Zugerhörigkeit</a:t>
            </a:r>
            <a:r>
              <a:rPr lang="de-AT" dirty="0"/>
              <a:t> Bedürfnis zu sein wie die anderen mit 14 am höchsten</a:t>
            </a:r>
          </a:p>
          <a:p>
            <a:endParaRPr lang="de-AT" dirty="0"/>
          </a:p>
          <a:p>
            <a:pPr defTabSz="954680">
              <a:defRPr/>
            </a:pPr>
            <a:r>
              <a:rPr lang="de-AT" dirty="0"/>
              <a:t>Proberaum für </a:t>
            </a:r>
            <a:r>
              <a:rPr lang="de-AT" b="1" dirty="0"/>
              <a:t>Identitätsentwicklung</a:t>
            </a:r>
            <a:r>
              <a:rPr lang="de-AT" dirty="0"/>
              <a:t> - schnelle Rückmeldungen zur eigenen Person, Aussehen,…</a:t>
            </a:r>
          </a:p>
          <a:p>
            <a:endParaRPr lang="de-AT" dirty="0"/>
          </a:p>
          <a:p>
            <a:pPr defTabSz="954680">
              <a:defRPr/>
            </a:pPr>
            <a:r>
              <a:rPr lang="de-AT" dirty="0"/>
              <a:t>Man ist nie allein - kommunizieren, auch wenn es um nichts geht - Alleinsein ist nicht in (medial, Werbung)</a:t>
            </a:r>
          </a:p>
          <a:p>
            <a:endParaRPr lang="de-AT" dirty="0"/>
          </a:p>
        </p:txBody>
      </p:sp>
    </p:spTree>
    <p:extLst>
      <p:ext uri="{BB962C8B-B14F-4D97-AF65-F5344CB8AC3E}">
        <p14:creationId xmlns:p14="http://schemas.microsoft.com/office/powerpoint/2010/main" val="320157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024866" y="10496978"/>
            <a:ext cx="3077543" cy="55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8" rIns="94836" bIns="47418" anchor="b"/>
          <a:lstStyle>
            <a:lvl1pPr defTabSz="908050" eaLnBrk="0" hangingPunct="0">
              <a:spcBef>
                <a:spcPct val="30000"/>
              </a:spcBef>
              <a:defRPr sz="1000">
                <a:solidFill>
                  <a:schemeClr val="tx1"/>
                </a:solidFill>
                <a:latin typeface="Arial" charset="0"/>
              </a:defRPr>
            </a:lvl1pPr>
            <a:lvl2pPr marL="742950" indent="-285750" defTabSz="908050" eaLnBrk="0" hangingPunct="0">
              <a:spcBef>
                <a:spcPct val="30000"/>
              </a:spcBef>
              <a:defRPr sz="1000">
                <a:solidFill>
                  <a:schemeClr val="tx1"/>
                </a:solidFill>
                <a:latin typeface="Arial" charset="0"/>
              </a:defRPr>
            </a:lvl2pPr>
            <a:lvl3pPr marL="1143000" indent="-228600" defTabSz="908050" eaLnBrk="0" hangingPunct="0">
              <a:spcBef>
                <a:spcPct val="30000"/>
              </a:spcBef>
              <a:defRPr sz="1000">
                <a:solidFill>
                  <a:schemeClr val="tx1"/>
                </a:solidFill>
                <a:latin typeface="Arial" charset="0"/>
              </a:defRPr>
            </a:lvl3pPr>
            <a:lvl4pPr marL="1600200" indent="-228600" defTabSz="908050" eaLnBrk="0" hangingPunct="0">
              <a:spcBef>
                <a:spcPct val="30000"/>
              </a:spcBef>
              <a:defRPr sz="1000">
                <a:solidFill>
                  <a:schemeClr val="tx1"/>
                </a:solidFill>
                <a:latin typeface="Arial" charset="0"/>
              </a:defRPr>
            </a:lvl4pPr>
            <a:lvl5pPr marL="2057400" indent="-228600" defTabSz="908050" eaLnBrk="0" hangingPunct="0">
              <a:spcBef>
                <a:spcPct val="30000"/>
              </a:spcBef>
              <a:defRPr sz="1000">
                <a:solidFill>
                  <a:schemeClr val="tx1"/>
                </a:solidFill>
                <a:latin typeface="Arial" charset="0"/>
              </a:defRPr>
            </a:lvl5pPr>
            <a:lvl6pPr marL="2514600" indent="-228600" defTabSz="908050" eaLnBrk="0" fontAlgn="base" hangingPunct="0">
              <a:spcBef>
                <a:spcPct val="30000"/>
              </a:spcBef>
              <a:spcAft>
                <a:spcPct val="0"/>
              </a:spcAft>
              <a:defRPr sz="1000">
                <a:solidFill>
                  <a:schemeClr val="tx1"/>
                </a:solidFill>
                <a:latin typeface="Arial" charset="0"/>
              </a:defRPr>
            </a:lvl6pPr>
            <a:lvl7pPr marL="2971800" indent="-228600" defTabSz="908050" eaLnBrk="0" fontAlgn="base" hangingPunct="0">
              <a:spcBef>
                <a:spcPct val="30000"/>
              </a:spcBef>
              <a:spcAft>
                <a:spcPct val="0"/>
              </a:spcAft>
              <a:defRPr sz="1000">
                <a:solidFill>
                  <a:schemeClr val="tx1"/>
                </a:solidFill>
                <a:latin typeface="Arial" charset="0"/>
              </a:defRPr>
            </a:lvl7pPr>
            <a:lvl8pPr marL="3429000" indent="-228600" defTabSz="908050" eaLnBrk="0" fontAlgn="base" hangingPunct="0">
              <a:spcBef>
                <a:spcPct val="30000"/>
              </a:spcBef>
              <a:spcAft>
                <a:spcPct val="0"/>
              </a:spcAft>
              <a:defRPr sz="1000">
                <a:solidFill>
                  <a:schemeClr val="tx1"/>
                </a:solidFill>
                <a:latin typeface="Arial" charset="0"/>
              </a:defRPr>
            </a:lvl8pPr>
            <a:lvl9pPr marL="3886200" indent="-228600" defTabSz="908050" eaLnBrk="0" fontAlgn="base" hangingPunct="0">
              <a:spcBef>
                <a:spcPct val="30000"/>
              </a:spcBef>
              <a:spcAft>
                <a:spcPct val="0"/>
              </a:spcAft>
              <a:defRPr sz="1000">
                <a:solidFill>
                  <a:schemeClr val="tx1"/>
                </a:solidFill>
                <a:latin typeface="Arial" charset="0"/>
              </a:defRPr>
            </a:lvl9pPr>
          </a:lstStyle>
          <a:p>
            <a:pPr algn="r" eaLnBrk="1" hangingPunct="1">
              <a:spcBef>
                <a:spcPct val="0"/>
              </a:spcBef>
            </a:pPr>
            <a:fld id="{71579C4C-D5AF-4FFB-AF45-A3C608BE5FE5}" type="slidenum">
              <a:rPr lang="de-AT" altLang="de-DE" sz="1300">
                <a:cs typeface="Arial" charset="0"/>
              </a:rPr>
              <a:pPr algn="r" eaLnBrk="1" hangingPunct="1">
                <a:spcBef>
                  <a:spcPct val="0"/>
                </a:spcBef>
              </a:pPr>
              <a:t>9</a:t>
            </a:fld>
            <a:endParaRPr lang="de-AT" altLang="de-DE" sz="1300">
              <a:cs typeface="Arial" charset="0"/>
            </a:endParaRPr>
          </a:p>
        </p:txBody>
      </p:sp>
      <p:sp>
        <p:nvSpPr>
          <p:cNvPr id="70659" name="Rectangle 2"/>
          <p:cNvSpPr>
            <a:spLocks noGrp="1" noRot="1" noChangeAspect="1" noChangeArrowheads="1" noTextEdit="1"/>
          </p:cNvSpPr>
          <p:nvPr>
            <p:ph type="sldImg"/>
          </p:nvPr>
        </p:nvSpPr>
        <p:spPr>
          <a:xfrm>
            <a:off x="790575" y="828675"/>
            <a:ext cx="5526088" cy="4144963"/>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8" rIns="94836" bIns="47418"/>
          <a:lstStyle/>
          <a:p>
            <a:pPr defTabSz="954680">
              <a:defRPr/>
            </a:pPr>
            <a:r>
              <a:rPr lang="de-DE" b="1" dirty="0"/>
              <a:t>Kinde Medien Studie OÖ 2020:29% der </a:t>
            </a:r>
            <a:r>
              <a:rPr lang="de-DE" b="1" dirty="0" err="1"/>
              <a:t>Ki</a:t>
            </a:r>
            <a:r>
              <a:rPr lang="de-DE" b="1" dirty="0"/>
              <a:t> haben eigenes Profil in einem sozialen Netzwerk, 23% posten Fotos, Videos, 28% kommentieren Beiträge, 25% folgend mind. einem Influencer</a:t>
            </a:r>
            <a:endParaRPr lang="de-AT" b="1" dirty="0"/>
          </a:p>
          <a:p>
            <a:pPr defTabSz="954680">
              <a:defRPr/>
            </a:pPr>
            <a:endParaRPr lang="de-AT" b="1" dirty="0"/>
          </a:p>
          <a:p>
            <a:pPr defTabSz="954680">
              <a:defRPr/>
            </a:pPr>
            <a:r>
              <a:rPr lang="de-AT" b="1" dirty="0"/>
              <a:t>Positiver Kick </a:t>
            </a:r>
            <a:r>
              <a:rPr lang="de-AT" dirty="0"/>
              <a:t>durch den Benachrichtigungston, jemand denkt an mich, viele Nachrichten = ich bin beliebt</a:t>
            </a:r>
          </a:p>
          <a:p>
            <a:endParaRPr lang="de-AT" dirty="0"/>
          </a:p>
          <a:p>
            <a:r>
              <a:rPr lang="de-AT" b="1" dirty="0"/>
              <a:t>Emotionsregulation</a:t>
            </a:r>
            <a:r>
              <a:rPr lang="de-AT" dirty="0"/>
              <a:t> bei Wut, Ärger, Traurigkeit </a:t>
            </a:r>
          </a:p>
          <a:p>
            <a:endParaRPr lang="de-AT" dirty="0"/>
          </a:p>
          <a:p>
            <a:r>
              <a:rPr lang="de-AT" b="1" dirty="0" err="1"/>
              <a:t>Zugerhörigkeit</a:t>
            </a:r>
            <a:r>
              <a:rPr lang="de-AT" dirty="0"/>
              <a:t> Bedürfnis zu sein wie die anderen mit 14 am höchsten</a:t>
            </a:r>
          </a:p>
          <a:p>
            <a:endParaRPr lang="de-AT" dirty="0"/>
          </a:p>
          <a:p>
            <a:pPr defTabSz="954680">
              <a:defRPr/>
            </a:pPr>
            <a:r>
              <a:rPr lang="de-AT" dirty="0"/>
              <a:t>Proberaum für </a:t>
            </a:r>
            <a:r>
              <a:rPr lang="de-AT" b="1" dirty="0"/>
              <a:t>Identitätsentwicklung</a:t>
            </a:r>
            <a:r>
              <a:rPr lang="de-AT" dirty="0"/>
              <a:t> - schnelle Rückmeldungen zur eigenen Person, Aussehen,…</a:t>
            </a:r>
          </a:p>
          <a:p>
            <a:endParaRPr lang="de-AT" dirty="0"/>
          </a:p>
          <a:p>
            <a:pPr defTabSz="954680">
              <a:defRPr/>
            </a:pPr>
            <a:r>
              <a:rPr lang="de-AT" dirty="0"/>
              <a:t>Man ist nie allein - kommunizieren, auch wenn es um nichts geht - Alleinsein ist nicht in (medial, Werbung)</a:t>
            </a:r>
          </a:p>
          <a:p>
            <a:endParaRPr lang="de-AT" dirty="0"/>
          </a:p>
        </p:txBody>
      </p:sp>
    </p:spTree>
    <p:extLst>
      <p:ext uri="{BB962C8B-B14F-4D97-AF65-F5344CB8AC3E}">
        <p14:creationId xmlns:p14="http://schemas.microsoft.com/office/powerpoint/2010/main" val="340572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Tree>
    <p:extLst>
      <p:ext uri="{BB962C8B-B14F-4D97-AF65-F5344CB8AC3E}">
        <p14:creationId xmlns:p14="http://schemas.microsoft.com/office/powerpoint/2010/main" val="290110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21172" y="9436217"/>
            <a:ext cx="2998255" cy="49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5" tIns="45224" rIns="90445" bIns="45224" anchor="b"/>
          <a:lstStyle>
            <a:lvl1pPr defTabSz="908050" eaLnBrk="0" hangingPunct="0">
              <a:spcBef>
                <a:spcPct val="30000"/>
              </a:spcBef>
              <a:defRPr sz="1000">
                <a:solidFill>
                  <a:schemeClr val="tx1"/>
                </a:solidFill>
                <a:latin typeface="Arial" pitchFamily="34" charset="0"/>
              </a:defRPr>
            </a:lvl1pPr>
            <a:lvl2pPr marL="742950" indent="-285750" defTabSz="908050" eaLnBrk="0" hangingPunct="0">
              <a:spcBef>
                <a:spcPct val="30000"/>
              </a:spcBef>
              <a:defRPr sz="1000">
                <a:solidFill>
                  <a:schemeClr val="tx1"/>
                </a:solidFill>
                <a:latin typeface="Arial" pitchFamily="34" charset="0"/>
              </a:defRPr>
            </a:lvl2pPr>
            <a:lvl3pPr marL="1143000" indent="-228600" defTabSz="908050" eaLnBrk="0" hangingPunct="0">
              <a:spcBef>
                <a:spcPct val="30000"/>
              </a:spcBef>
              <a:defRPr sz="1000">
                <a:solidFill>
                  <a:schemeClr val="tx1"/>
                </a:solidFill>
                <a:latin typeface="Arial" pitchFamily="34" charset="0"/>
              </a:defRPr>
            </a:lvl3pPr>
            <a:lvl4pPr marL="1600200" indent="-228600" defTabSz="908050" eaLnBrk="0" hangingPunct="0">
              <a:spcBef>
                <a:spcPct val="30000"/>
              </a:spcBef>
              <a:defRPr sz="1000">
                <a:solidFill>
                  <a:schemeClr val="tx1"/>
                </a:solidFill>
                <a:latin typeface="Arial" pitchFamily="34" charset="0"/>
              </a:defRPr>
            </a:lvl4pPr>
            <a:lvl5pPr marL="2057400" indent="-228600" defTabSz="908050" eaLnBrk="0" hangingPunct="0">
              <a:spcBef>
                <a:spcPct val="30000"/>
              </a:spcBef>
              <a:defRPr sz="1000">
                <a:solidFill>
                  <a:schemeClr val="tx1"/>
                </a:solidFill>
                <a:latin typeface="Arial" pitchFamily="34" charset="0"/>
              </a:defRPr>
            </a:lvl5pPr>
            <a:lvl6pPr marL="2514600" indent="-228600" defTabSz="908050" eaLnBrk="0" fontAlgn="base" hangingPunct="0">
              <a:spcBef>
                <a:spcPct val="30000"/>
              </a:spcBef>
              <a:spcAft>
                <a:spcPct val="0"/>
              </a:spcAft>
              <a:defRPr sz="1000">
                <a:solidFill>
                  <a:schemeClr val="tx1"/>
                </a:solidFill>
                <a:latin typeface="Arial" pitchFamily="34" charset="0"/>
              </a:defRPr>
            </a:lvl6pPr>
            <a:lvl7pPr marL="2971800" indent="-228600" defTabSz="908050" eaLnBrk="0" fontAlgn="base" hangingPunct="0">
              <a:spcBef>
                <a:spcPct val="30000"/>
              </a:spcBef>
              <a:spcAft>
                <a:spcPct val="0"/>
              </a:spcAft>
              <a:defRPr sz="1000">
                <a:solidFill>
                  <a:schemeClr val="tx1"/>
                </a:solidFill>
                <a:latin typeface="Arial" pitchFamily="34" charset="0"/>
              </a:defRPr>
            </a:lvl7pPr>
            <a:lvl8pPr marL="3429000" indent="-228600" defTabSz="908050" eaLnBrk="0" fontAlgn="base" hangingPunct="0">
              <a:spcBef>
                <a:spcPct val="30000"/>
              </a:spcBef>
              <a:spcAft>
                <a:spcPct val="0"/>
              </a:spcAft>
              <a:defRPr sz="1000">
                <a:solidFill>
                  <a:schemeClr val="tx1"/>
                </a:solidFill>
                <a:latin typeface="Arial" pitchFamily="34" charset="0"/>
              </a:defRPr>
            </a:lvl8pPr>
            <a:lvl9pPr marL="3886200" indent="-228600" defTabSz="908050" eaLnBrk="0" fontAlgn="base" hangingPunct="0">
              <a:spcBef>
                <a:spcPct val="30000"/>
              </a:spcBef>
              <a:spcAft>
                <a:spcPct val="0"/>
              </a:spcAft>
              <a:defRPr sz="1000">
                <a:solidFill>
                  <a:schemeClr val="tx1"/>
                </a:solidFill>
                <a:latin typeface="Arial" pitchFamily="34" charset="0"/>
              </a:defRPr>
            </a:lvl9pPr>
          </a:lstStyle>
          <a:p>
            <a:pPr algn="r" eaLnBrk="1" hangingPunct="1">
              <a:spcBef>
                <a:spcPct val="0"/>
              </a:spcBef>
            </a:pPr>
            <a:fld id="{8C8FCF9A-C953-4241-9C75-4E8EFBF8EC24}" type="slidenum">
              <a:rPr lang="de-AT" altLang="de-DE" sz="1200"/>
              <a:pPr algn="r" eaLnBrk="1" hangingPunct="1">
                <a:spcBef>
                  <a:spcPct val="0"/>
                </a:spcBef>
              </a:pPr>
              <a:t>11</a:t>
            </a:fld>
            <a:endParaRPr lang="de-AT" altLang="de-DE"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Frage ins Plenum: was sind die drei häufigsten Suchbegriffe auf Kindersuchmaschinen?</a:t>
            </a:r>
          </a:p>
          <a:p>
            <a:r>
              <a:rPr lang="de-DE" dirty="0"/>
              <a:t>Unter den am häufigsten abgefragten Begriffen befinden sich bei </a:t>
            </a:r>
            <a:r>
              <a:rPr lang="de-DE" dirty="0" err="1"/>
              <a:t>fragFINN</a:t>
            </a:r>
            <a:r>
              <a:rPr lang="de-DE" dirty="0"/>
              <a:t> „Spiele“, „Chat“ und „Sex“. </a:t>
            </a:r>
          </a:p>
          <a:p>
            <a:r>
              <a:rPr lang="de-DE" altLang="de-DE" b="1" dirty="0"/>
              <a:t>Spielerisch, d</a:t>
            </a:r>
            <a:r>
              <a:rPr lang="de-DE" altLang="de-DE" dirty="0"/>
              <a:t>enn das Internet Ist für sie ein Einziger Spiel-platz</a:t>
            </a:r>
            <a:br>
              <a:rPr lang="de-DE" altLang="de-DE" dirty="0"/>
            </a:br>
            <a:r>
              <a:rPr lang="de-DE" altLang="de-DE" b="1" dirty="0"/>
              <a:t>Angestrengt, </a:t>
            </a:r>
            <a:r>
              <a:rPr lang="de-DE" altLang="de-DE" dirty="0"/>
              <a:t>denn das Surfen erfordert hohe </a:t>
            </a:r>
            <a:r>
              <a:rPr lang="de-DE" altLang="de-DE" dirty="0" err="1"/>
              <a:t>Lese-und</a:t>
            </a:r>
            <a:r>
              <a:rPr lang="de-DE" altLang="de-DE" dirty="0"/>
              <a:t> Schreib-kompetenz</a:t>
            </a:r>
          </a:p>
          <a:p>
            <a:r>
              <a:rPr lang="de-DE" altLang="de-DE" b="1" dirty="0"/>
              <a:t>Gefährdet, </a:t>
            </a:r>
            <a:r>
              <a:rPr lang="de-DE" altLang="de-DE" dirty="0"/>
              <a:t>denn zahlreiche  Seiten bieten jugend-gefährdende Inhalte</a:t>
            </a:r>
          </a:p>
          <a:p>
            <a:r>
              <a:rPr lang="de-DE" altLang="de-DE" b="1" dirty="0"/>
              <a:t>Orientierungslos, </a:t>
            </a:r>
            <a:r>
              <a:rPr lang="de-DE" altLang="de-DE" dirty="0"/>
              <a:t>denn die Suche im Internet überfordert vielfach</a:t>
            </a:r>
          </a:p>
          <a:p>
            <a:endParaRPr lang="de-DE" altLang="de-DE" dirty="0"/>
          </a:p>
          <a:p>
            <a:r>
              <a:rPr lang="de-DE" altLang="de-DE" dirty="0">
                <a:latin typeface="Arial" pitchFamily="34" charset="0"/>
              </a:rPr>
              <a:t>Suchtipps: Schlüsselbegriffe wählen, Anfrage in Hauptwörter umwandeln</a:t>
            </a:r>
          </a:p>
          <a:p>
            <a:r>
              <a:rPr lang="de-DE" altLang="de-DE" dirty="0">
                <a:solidFill>
                  <a:srgbClr val="FF0000"/>
                </a:solidFill>
                <a:latin typeface="Arial" pitchFamily="34" charset="0"/>
              </a:rPr>
              <a:t>Studie: Was Kinder im Internet nicht sehen wollen</a:t>
            </a:r>
          </a:p>
          <a:p>
            <a:endParaRPr lang="de-DE" altLang="de-DE" dirty="0"/>
          </a:p>
          <a:p>
            <a:pPr algn="ctr" eaLnBrk="1" hangingPunct="1">
              <a:spcBef>
                <a:spcPct val="0"/>
              </a:spcBef>
              <a:buFontTx/>
              <a:buNone/>
              <a:defRPr/>
            </a:pPr>
            <a:endParaRPr lang="de-DE" altLang="de-DE" dirty="0"/>
          </a:p>
          <a:p>
            <a:endParaRPr lang="de-DE" altLang="de-DE" dirty="0">
              <a:solidFill>
                <a:srgbClr val="FF0000"/>
              </a:solidFill>
              <a:latin typeface="Arial" pitchFamily="34" charset="0"/>
            </a:endParaRPr>
          </a:p>
          <a:p>
            <a:endParaRPr lang="de-DE" altLang="de-DE" dirty="0">
              <a:latin typeface="Arial" pitchFamily="34" charset="0"/>
            </a:endParaRPr>
          </a:p>
        </p:txBody>
      </p:sp>
    </p:spTree>
    <p:extLst>
      <p:ext uri="{BB962C8B-B14F-4D97-AF65-F5344CB8AC3E}">
        <p14:creationId xmlns:p14="http://schemas.microsoft.com/office/powerpoint/2010/main" val="254232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4400"/>
            </a:lvl1pPr>
          </a:lstStyle>
          <a:p>
            <a:r>
              <a:rPr lang="de-DE" dirty="0"/>
              <a:t>Mastertitelformat </a:t>
            </a:r>
            <a:br>
              <a:rPr lang="de-DE" dirty="0"/>
            </a:br>
            <a:r>
              <a:rPr lang="de-DE" dirty="0"/>
              <a:t>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66083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06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56043"/>
            <a:ext cx="7772400" cy="2387600"/>
          </a:xfrm>
        </p:spPr>
        <p:txBody>
          <a:bodyPr anchor="b"/>
          <a:lstStyle>
            <a:lvl1pPr algn="ctr">
              <a:defRPr sz="4400"/>
            </a:lvl1pPr>
          </a:lstStyle>
          <a:p>
            <a:r>
              <a:rPr lang="de-DE" dirty="0"/>
              <a:t>Mastertitelformat </a:t>
            </a:r>
            <a:br>
              <a:rPr lang="de-DE" dirty="0"/>
            </a:br>
            <a:r>
              <a:rPr lang="de-DE" dirty="0"/>
              <a:t>bearbeiten</a:t>
            </a:r>
            <a:endParaRPr lang="en-US" dirty="0"/>
          </a:p>
        </p:txBody>
      </p:sp>
      <p:sp>
        <p:nvSpPr>
          <p:cNvPr id="3" name="Subtitle 2"/>
          <p:cNvSpPr>
            <a:spLocks noGrp="1"/>
          </p:cNvSpPr>
          <p:nvPr>
            <p:ph type="subTitle" idx="1"/>
          </p:nvPr>
        </p:nvSpPr>
        <p:spPr>
          <a:xfrm>
            <a:off x="1143000" y="383571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7" name="Rechteck 6">
            <a:extLst>
              <a:ext uri="{FF2B5EF4-FFF2-40B4-BE49-F238E27FC236}">
                <a16:creationId xmlns:a16="http://schemas.microsoft.com/office/drawing/2014/main" id="{68D5E17D-9A64-CE8F-2C2E-FD6FCBC001E8}"/>
              </a:ext>
            </a:extLst>
          </p:cNvPr>
          <p:cNvSpPr/>
          <p:nvPr userDrawn="1"/>
        </p:nvSpPr>
        <p:spPr>
          <a:xfrm>
            <a:off x="-216725" y="6964935"/>
            <a:ext cx="9360725" cy="623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Tree>
    <p:extLst>
      <p:ext uri="{BB962C8B-B14F-4D97-AF65-F5344CB8AC3E}">
        <p14:creationId xmlns:p14="http://schemas.microsoft.com/office/powerpoint/2010/main" val="306083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49220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 Fußze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a:xfrm>
            <a:off x="628650" y="1825625"/>
            <a:ext cx="7886700" cy="42227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Content Placeholder 2">
            <a:extLst>
              <a:ext uri="{FF2B5EF4-FFF2-40B4-BE49-F238E27FC236}">
                <a16:creationId xmlns:a16="http://schemas.microsoft.com/office/drawing/2014/main" id="{A8339C98-0114-3DD8-69A3-C9585C06D101}"/>
              </a:ext>
            </a:extLst>
          </p:cNvPr>
          <p:cNvSpPr>
            <a:spLocks noGrp="1"/>
          </p:cNvSpPr>
          <p:nvPr>
            <p:ph idx="12" hasCustomPrompt="1"/>
          </p:nvPr>
        </p:nvSpPr>
        <p:spPr>
          <a:xfrm>
            <a:off x="628650" y="6048374"/>
            <a:ext cx="7886700" cy="252447"/>
          </a:xfrm>
        </p:spPr>
        <p:txBody>
          <a:bodyPr>
            <a:noAutofit/>
          </a:bodyPr>
          <a:lstStyle>
            <a:lvl1pPr marL="0" indent="0">
              <a:buNone/>
              <a:defRPr sz="1200">
                <a:solidFill>
                  <a:schemeClr val="bg1">
                    <a:lumMod val="50000"/>
                  </a:schemeClr>
                </a:solidFill>
              </a:defRPr>
            </a:lvl1pPr>
          </a:lstStyle>
          <a:p>
            <a:pPr lvl="0"/>
            <a:r>
              <a:rPr lang="de-DE" dirty="0"/>
              <a:t>Fußzeile, Quellen, etc.</a:t>
            </a:r>
          </a:p>
        </p:txBody>
      </p:sp>
    </p:spTree>
    <p:extLst>
      <p:ext uri="{BB962C8B-B14F-4D97-AF65-F5344CB8AC3E}">
        <p14:creationId xmlns:p14="http://schemas.microsoft.com/office/powerpoint/2010/main" val="223159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6929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 Fußze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628650" y="1825625"/>
            <a:ext cx="3886200" cy="42227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2227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Content Placeholder 2">
            <a:extLst>
              <a:ext uri="{FF2B5EF4-FFF2-40B4-BE49-F238E27FC236}">
                <a16:creationId xmlns:a16="http://schemas.microsoft.com/office/drawing/2014/main" id="{C6D7E39B-C19C-B58D-B48E-F409AF4225E6}"/>
              </a:ext>
            </a:extLst>
          </p:cNvPr>
          <p:cNvSpPr>
            <a:spLocks noGrp="1"/>
          </p:cNvSpPr>
          <p:nvPr>
            <p:ph idx="12" hasCustomPrompt="1"/>
          </p:nvPr>
        </p:nvSpPr>
        <p:spPr>
          <a:xfrm>
            <a:off x="628650" y="6048374"/>
            <a:ext cx="7886700" cy="252447"/>
          </a:xfrm>
        </p:spPr>
        <p:txBody>
          <a:bodyPr>
            <a:noAutofit/>
          </a:bodyPr>
          <a:lstStyle>
            <a:lvl1pPr marL="0" indent="0">
              <a:buNone/>
              <a:defRPr sz="1200">
                <a:solidFill>
                  <a:schemeClr val="bg1">
                    <a:lumMod val="50000"/>
                  </a:schemeClr>
                </a:solidFill>
              </a:defRPr>
            </a:lvl1pPr>
          </a:lstStyle>
          <a:p>
            <a:pPr lvl="0"/>
            <a:r>
              <a:rPr lang="de-DE" dirty="0"/>
              <a:t>Fußzeile, Quellen, etc.</a:t>
            </a:r>
          </a:p>
        </p:txBody>
      </p:sp>
    </p:spTree>
    <p:extLst>
      <p:ext uri="{BB962C8B-B14F-4D97-AF65-F5344CB8AC3E}">
        <p14:creationId xmlns:p14="http://schemas.microsoft.com/office/powerpoint/2010/main" val="351421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71780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 Fußzeil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629842" y="2505075"/>
            <a:ext cx="3868340" cy="35432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5432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Content Placeholder 2">
            <a:extLst>
              <a:ext uri="{FF2B5EF4-FFF2-40B4-BE49-F238E27FC236}">
                <a16:creationId xmlns:a16="http://schemas.microsoft.com/office/drawing/2014/main" id="{91542151-24DA-B134-ACF3-D4CDE0D70638}"/>
              </a:ext>
            </a:extLst>
          </p:cNvPr>
          <p:cNvSpPr>
            <a:spLocks noGrp="1"/>
          </p:cNvSpPr>
          <p:nvPr>
            <p:ph idx="12" hasCustomPrompt="1"/>
          </p:nvPr>
        </p:nvSpPr>
        <p:spPr>
          <a:xfrm>
            <a:off x="628650" y="6048374"/>
            <a:ext cx="7886700" cy="252447"/>
          </a:xfrm>
        </p:spPr>
        <p:txBody>
          <a:bodyPr>
            <a:noAutofit/>
          </a:bodyPr>
          <a:lstStyle>
            <a:lvl1pPr marL="0" indent="0">
              <a:buNone/>
              <a:defRPr sz="1200">
                <a:solidFill>
                  <a:schemeClr val="bg1">
                    <a:lumMod val="50000"/>
                  </a:schemeClr>
                </a:solidFill>
              </a:defRPr>
            </a:lvl1pPr>
          </a:lstStyle>
          <a:p>
            <a:pPr lvl="0"/>
            <a:r>
              <a:rPr lang="de-DE" dirty="0"/>
              <a:t>Fußzeile, Quellen, etc.</a:t>
            </a:r>
          </a:p>
        </p:txBody>
      </p:sp>
    </p:spTree>
    <p:extLst>
      <p:ext uri="{BB962C8B-B14F-4D97-AF65-F5344CB8AC3E}">
        <p14:creationId xmlns:p14="http://schemas.microsoft.com/office/powerpoint/2010/main" val="49663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242566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8" name="Grafik 7" descr="Ein Bild, das Text enthält.&#10;&#10;Automatisch generierte Beschreibung">
            <a:extLst>
              <a:ext uri="{FF2B5EF4-FFF2-40B4-BE49-F238E27FC236}">
                <a16:creationId xmlns:a16="http://schemas.microsoft.com/office/drawing/2014/main" id="{B0503467-3474-B426-259C-D353DEF8A94C}"/>
              </a:ext>
            </a:extLst>
          </p:cNvPr>
          <p:cNvPicPr>
            <a:picLocks noChangeAspect="1"/>
          </p:cNvPicPr>
          <p:nvPr userDrawn="1"/>
        </p:nvPicPr>
        <p:blipFill>
          <a:blip r:embed="rId12"/>
          <a:stretch>
            <a:fillRect/>
          </a:stretch>
        </p:blipFill>
        <p:spPr>
          <a:xfrm>
            <a:off x="7242479" y="0"/>
            <a:ext cx="1394791" cy="1394791"/>
          </a:xfrm>
          <a:prstGeom prst="rect">
            <a:avLst/>
          </a:prstGeom>
        </p:spPr>
      </p:pic>
      <p:cxnSp>
        <p:nvCxnSpPr>
          <p:cNvPr id="12" name="Gerade Verbindung 11">
            <a:extLst>
              <a:ext uri="{FF2B5EF4-FFF2-40B4-BE49-F238E27FC236}">
                <a16:creationId xmlns:a16="http://schemas.microsoft.com/office/drawing/2014/main" id="{BF01E8FB-12B9-AD7A-C82F-F6561EA8C5B3}"/>
              </a:ext>
            </a:extLst>
          </p:cNvPr>
          <p:cNvCxnSpPr>
            <a:cxnSpLocks/>
          </p:cNvCxnSpPr>
          <p:nvPr userDrawn="1"/>
        </p:nvCxnSpPr>
        <p:spPr>
          <a:xfrm>
            <a:off x="0" y="6422148"/>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24EDA6AB-2524-1111-1909-AC01B8B5529B}"/>
              </a:ext>
            </a:extLst>
          </p:cNvPr>
          <p:cNvPicPr>
            <a:picLocks noChangeAspect="1"/>
          </p:cNvPicPr>
          <p:nvPr userDrawn="1"/>
        </p:nvPicPr>
        <p:blipFill>
          <a:blip r:embed="rId13"/>
          <a:stretch>
            <a:fillRect/>
          </a:stretch>
        </p:blipFill>
        <p:spPr>
          <a:xfrm>
            <a:off x="7273187" y="6406951"/>
            <a:ext cx="1569381" cy="471369"/>
          </a:xfrm>
          <a:prstGeom prst="rect">
            <a:avLst/>
          </a:prstGeom>
        </p:spPr>
      </p:pic>
      <p:sp>
        <p:nvSpPr>
          <p:cNvPr id="5" name="Foliennummernplatzhalter 5">
            <a:extLst>
              <a:ext uri="{FF2B5EF4-FFF2-40B4-BE49-F238E27FC236}">
                <a16:creationId xmlns:a16="http://schemas.microsoft.com/office/drawing/2014/main" id="{2EA51B5E-3575-53D6-D07E-03DC380F2822}"/>
              </a:ext>
            </a:extLst>
          </p:cNvPr>
          <p:cNvSpPr txBox="1">
            <a:spLocks/>
          </p:cNvSpPr>
          <p:nvPr userDrawn="1"/>
        </p:nvSpPr>
        <p:spPr>
          <a:xfrm>
            <a:off x="3543300" y="6500041"/>
            <a:ext cx="2057400" cy="273844"/>
          </a:xfrm>
          <a:prstGeom prst="rect">
            <a:avLst/>
          </a:prstGeom>
        </p:spPr>
        <p:txBody>
          <a:bodyPr vert="horz" lIns="68580" tIns="34290" rIns="68580" bIns="34290" rtlCol="0" anchor="ctr"/>
          <a:lstStyle>
            <a:defPPr>
              <a:defRPr lang="de-DE"/>
            </a:defPPr>
            <a:lvl1pPr marL="0" algn="r" defTabSz="914400" rtl="0" eaLnBrk="1" latinLnBrk="0" hangingPunct="1">
              <a:defRPr sz="1200" b="1" i="0" kern="1200" baseline="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800" b="1" baseline="0" dirty="0" err="1"/>
              <a:t>www.praevention.at</a:t>
            </a:r>
            <a:endParaRPr lang="de-DE" sz="800" b="1" baseline="0" dirty="0"/>
          </a:p>
        </p:txBody>
      </p:sp>
      <p:pic>
        <p:nvPicPr>
          <p:cNvPr id="6" name="Grafik 5">
            <a:extLst>
              <a:ext uri="{FF2B5EF4-FFF2-40B4-BE49-F238E27FC236}">
                <a16:creationId xmlns:a16="http://schemas.microsoft.com/office/drawing/2014/main" id="{64B386F7-85E4-23CA-70D4-D23AB67C093A}"/>
              </a:ext>
            </a:extLst>
          </p:cNvPr>
          <p:cNvPicPr>
            <a:picLocks noChangeAspect="1"/>
          </p:cNvPicPr>
          <p:nvPr userDrawn="1"/>
        </p:nvPicPr>
        <p:blipFill>
          <a:blip r:embed="rId14"/>
          <a:stretch>
            <a:fillRect/>
          </a:stretch>
        </p:blipFill>
        <p:spPr>
          <a:xfrm>
            <a:off x="436117" y="6589922"/>
            <a:ext cx="1811115" cy="304738"/>
          </a:xfrm>
          <a:prstGeom prst="rect">
            <a:avLst/>
          </a:prstGeom>
        </p:spPr>
      </p:pic>
    </p:spTree>
    <p:extLst>
      <p:ext uri="{BB962C8B-B14F-4D97-AF65-F5344CB8AC3E}">
        <p14:creationId xmlns:p14="http://schemas.microsoft.com/office/powerpoint/2010/main" val="2894204474"/>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 id="2147483684" r:id="rId4"/>
    <p:sldLayoutId id="2147483676" r:id="rId5"/>
    <p:sldLayoutId id="2147483685" r:id="rId6"/>
    <p:sldLayoutId id="2147483677" r:id="rId7"/>
    <p:sldLayoutId id="2147483686" r:id="rId8"/>
    <p:sldLayoutId id="2147483678" r:id="rId9"/>
    <p:sldLayoutId id="2147483679" r:id="rId10"/>
  </p:sldLayoutIdLst>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ferinternet.at/privatsphaere-leitfaeden/youtube-kid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fragfinn.de/"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google.at/" TargetMode="External"/><Relationship Id="rId5" Type="http://schemas.openxmlformats.org/officeDocument/2006/relationships/hyperlink" Target="http://www.helles-koepfchen.de/" TargetMode="External"/><Relationship Id="rId4" Type="http://schemas.openxmlformats.org/officeDocument/2006/relationships/hyperlink" Target="http://www.blinde-kuh.de/"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google.at/url?sa=i&amp;rct=j&amp;q=&amp;esrc=s&amp;source=images&amp;cd=&amp;cad=rja&amp;uact=8&amp;ved=0ahUKEwjoy63ZyavJAhWDqxoKHWcHBlMQjRwIBw&amp;url=https://itunes.apple.com/at/app/whatsapp-messenger/id310633997?mt=8&amp;psig=AFQjCNGKoOSCW3tia5lUirpww9WuCdp7Xg&amp;ust=1448540949737081" TargetMode="External"/><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hyperlink" Target="http://de.wikipedia.org/wiki/Datei:Snapchat_Logo.png"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de.wikipedia.org/wiki/Datei:Snapchat_Logo.png" TargetMode="External"/><Relationship Id="rId5" Type="http://schemas.openxmlformats.org/officeDocument/2006/relationships/image" Target="../media/image19.png"/><Relationship Id="rId4" Type="http://schemas.openxmlformats.org/officeDocument/2006/relationships/hyperlink" Target="https://www.google.at/url?sa=i&amp;rct=j&amp;q=&amp;esrc=s&amp;source=images&amp;cd=&amp;cad=rja&amp;uact=8&amp;ved=0ahUKEwjoy63ZyavJAhWDqxoKHWcHBlMQjRwIBw&amp;url=https://itunes.apple.com/at/app/whatsapp-messenger/id310633997?mt=8&amp;psig=AFQjCNGKoOSCW3tia5lUirpww9WuCdp7Xg&amp;ust=1448540949737081"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VLC/vlc.exe%20%22../The%20Sims%203.mp4%22" TargetMode="External"/><Relationship Id="rId13" Type="http://schemas.openxmlformats.org/officeDocument/2006/relationships/image" Target="../media/image32.png"/><Relationship Id="rId18" Type="http://schemas.openxmlformats.org/officeDocument/2006/relationships/image" Target="../media/image35.jpeg"/><Relationship Id="rId3" Type="http://schemas.openxmlformats.org/officeDocument/2006/relationships/image" Target="../media/image25.png"/><Relationship Id="rId21" Type="http://schemas.openxmlformats.org/officeDocument/2006/relationships/image" Target="../media/image38.png"/><Relationship Id="rId7" Type="http://schemas.openxmlformats.org/officeDocument/2006/relationships/image" Target="../media/image29.jpeg"/><Relationship Id="rId12" Type="http://schemas.openxmlformats.org/officeDocument/2006/relationships/hyperlink" Target="https://de.wikipedia.org/wiki/Datei:PEGI_7.svg" TargetMode="External"/><Relationship Id="rId17" Type="http://schemas.openxmlformats.org/officeDocument/2006/relationships/hyperlink" Target="http://www.google.at/url?sa=i&amp;rct=j&amp;q=&amp;esrc=s&amp;source=images&amp;cd=&amp;cad=rja&amp;uact=8&amp;ved=0ahUKEwivu7PD0KvJAhXMcBoKHfndDHAQjRwIBw&amp;url=http://www.videogameszone.de/Call-of-Duty-Black-Ops-PS3-231856/News/Call-of-Duty-Black-Ops-MP5-Action-und-Killstreaks-in-neuem-Gameplay-Video-796280/&amp;bvm=bv.108194040,d.d2s&amp;psig=AFQjCNEvSDC0nq-BS6uIK1UACJ0Y-fMW2g&amp;ust=1448542778745869" TargetMode="External"/><Relationship Id="rId2" Type="http://schemas.openxmlformats.org/officeDocument/2006/relationships/notesSlide" Target="../notesSlides/notesSlide17.xml"/><Relationship Id="rId16" Type="http://schemas.openxmlformats.org/officeDocument/2006/relationships/image" Target="../media/image34.jpeg"/><Relationship Id="rId20"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hyperlink" Target="https://www.google.at/url?sa=i&amp;rct=j&amp;q=&amp;esrc=s&amp;source=images&amp;cd=&amp;cad=rja&amp;uact=8&amp;ved=2ahUKEwiU7o3Y16bgAhUMr6QKHSiPC2MQjRx6BAgBEAU&amp;url=https://www.ingame.de/reviews/test-landwirtschafts-simulator-2019/&amp;psig=AOvVaw3eM_QLO23ej16rbnl9AKUb&amp;ust=1549527961294523" TargetMode="External"/><Relationship Id="rId10" Type="http://schemas.openxmlformats.org/officeDocument/2006/relationships/hyperlink" Target="http://www.google.at/url?sa=i&amp;rct=j&amp;q=&amp;esrc=s&amp;source=images&amp;cd=&amp;ved=0CAcQjRxqFQoTCIWMkZycjckCFUGfFAod2K8P7g&amp;url=http://www.gamespot.com/articles/minecraft-now-officially-belongs-to-microsoft/1100-6423414/&amp;psig=AFQjCNFC1_-ZsBHLec00sXfLvpG9W_QSzA&amp;ust=1447497940654905" TargetMode="External"/><Relationship Id="rId19" Type="http://schemas.openxmlformats.org/officeDocument/2006/relationships/image" Target="../media/image36.png"/><Relationship Id="rId4" Type="http://schemas.openxmlformats.org/officeDocument/2006/relationships/image" Target="../media/image26.jpeg"/><Relationship Id="rId9" Type="http://schemas.openxmlformats.org/officeDocument/2006/relationships/image" Target="../media/image30.png"/><Relationship Id="rId14" Type="http://schemas.openxmlformats.org/officeDocument/2006/relationships/image" Target="../media/image33.png"/><Relationship Id="rId22"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www.rataufdraht.a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www.pegi.info/de/" TargetMode="External"/><Relationship Id="rId7"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hyperlink" Target="http://spielbar.de/" TargetMode="External"/><Relationship Id="rId4" Type="http://schemas.openxmlformats.org/officeDocument/2006/relationships/hyperlink" Target="http://bupp.a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66.png"/><Relationship Id="rId4" Type="http://schemas.openxmlformats.org/officeDocument/2006/relationships/hyperlink" Target="http://www.mediennutzungsvertrag.d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praevention.at/"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7704B-8065-F99A-00A0-7712AE71EF51}"/>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2185AD55-E357-F3FE-3935-7743ACFC6B62}"/>
              </a:ext>
            </a:extLst>
          </p:cNvPr>
          <p:cNvSpPr>
            <a:spLocks noGrp="1"/>
          </p:cNvSpPr>
          <p:nvPr>
            <p:ph type="subTitle" idx="1"/>
          </p:nvPr>
        </p:nvSpPr>
        <p:spPr/>
        <p:txBody>
          <a:bodyPr/>
          <a:lstStyle/>
          <a:p>
            <a:endParaRPr lang="de-DE"/>
          </a:p>
        </p:txBody>
      </p:sp>
      <p:pic>
        <p:nvPicPr>
          <p:cNvPr id="4" name="Grafik 3">
            <a:extLst>
              <a:ext uri="{FF2B5EF4-FFF2-40B4-BE49-F238E27FC236}">
                <a16:creationId xmlns:a16="http://schemas.microsoft.com/office/drawing/2014/main" id="{9381EBD4-419D-4174-A2C3-52E31E3ECBE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feld 4">
            <a:extLst>
              <a:ext uri="{FF2B5EF4-FFF2-40B4-BE49-F238E27FC236}">
                <a16:creationId xmlns:a16="http://schemas.microsoft.com/office/drawing/2014/main" id="{C2AC8692-494B-4627-8539-8A811A7F9B96}"/>
              </a:ext>
            </a:extLst>
          </p:cNvPr>
          <p:cNvSpPr txBox="1"/>
          <p:nvPr/>
        </p:nvSpPr>
        <p:spPr>
          <a:xfrm>
            <a:off x="869623" y="5583555"/>
            <a:ext cx="5368777" cy="830997"/>
          </a:xfrm>
          <a:prstGeom prst="rect">
            <a:avLst/>
          </a:prstGeom>
          <a:noFill/>
        </p:spPr>
        <p:txBody>
          <a:bodyPr wrap="none" rtlCol="0">
            <a:spAutoFit/>
          </a:bodyPr>
          <a:lstStyle/>
          <a:p>
            <a:r>
              <a:rPr lang="de-AT" sz="2400" b="1" dirty="0">
                <a:solidFill>
                  <a:schemeClr val="bg1"/>
                </a:solidFill>
              </a:rPr>
              <a:t>Mag. Peter Eberle, MA</a:t>
            </a:r>
          </a:p>
          <a:p>
            <a:r>
              <a:rPr lang="de-AT" sz="2400" b="1" dirty="0">
                <a:solidFill>
                  <a:schemeClr val="bg1"/>
                </a:solidFill>
              </a:rPr>
              <a:t>Institut Suchtprävention / pro mente OÖ</a:t>
            </a:r>
          </a:p>
        </p:txBody>
      </p:sp>
    </p:spTree>
    <p:extLst>
      <p:ext uri="{BB962C8B-B14F-4D97-AF65-F5344CB8AC3E}">
        <p14:creationId xmlns:p14="http://schemas.microsoft.com/office/powerpoint/2010/main" val="415550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de-DE" sz="2400" dirty="0"/>
              <a:t>Das Internet </a:t>
            </a:r>
            <a:r>
              <a:rPr lang="en-US" altLang="de-DE" sz="2400" dirty="0" err="1"/>
              <a:t>als</a:t>
            </a:r>
            <a:r>
              <a:rPr lang="en-US" altLang="de-DE" sz="2400" dirty="0"/>
              <a:t> </a:t>
            </a:r>
            <a:r>
              <a:rPr lang="en-US" altLang="de-DE" sz="2400" dirty="0" err="1"/>
              <a:t>Unterhaltungsmedium</a:t>
            </a:r>
            <a:br>
              <a:rPr lang="en-US" altLang="de-DE" sz="2400" dirty="0"/>
            </a:br>
            <a:r>
              <a:rPr lang="en-US" altLang="de-DE" sz="2400" dirty="0">
                <a:sym typeface="Wingdings" panose="05000000000000000000" pitchFamily="2" charset="2"/>
              </a:rPr>
              <a:t></a:t>
            </a:r>
            <a:r>
              <a:rPr lang="en-US" altLang="de-DE" sz="2400" dirty="0"/>
              <a:t> YouTube  Kids</a:t>
            </a:r>
            <a:endParaRPr lang="en-US" altLang="de-DE" sz="1600" dirty="0"/>
          </a:p>
        </p:txBody>
      </p:sp>
      <p:sp>
        <p:nvSpPr>
          <p:cNvPr id="2" name="Inhaltsplatzhalter 1"/>
          <p:cNvSpPr>
            <a:spLocks noGrp="1"/>
          </p:cNvSpPr>
          <p:nvPr>
            <p:ph idx="1"/>
          </p:nvPr>
        </p:nvSpPr>
        <p:spPr>
          <a:xfrm>
            <a:off x="528340" y="1690689"/>
            <a:ext cx="8455404" cy="4559282"/>
          </a:xfrm>
        </p:spPr>
        <p:txBody>
          <a:bodyPr/>
          <a:lstStyle/>
          <a:p>
            <a:pPr marL="0" indent="0">
              <a:buNone/>
            </a:pPr>
            <a:r>
              <a:rPr lang="de-AT" sz="1400" b="1" u="sng" dirty="0"/>
              <a:t>Idee und Ziele</a:t>
            </a:r>
            <a:r>
              <a:rPr lang="de-AT" sz="1400" dirty="0"/>
              <a:t> </a:t>
            </a:r>
          </a:p>
          <a:p>
            <a:pPr marL="0" indent="0">
              <a:buNone/>
            </a:pPr>
            <a:r>
              <a:rPr lang="de-AT" sz="1400" dirty="0"/>
              <a:t>den Eltern mehr Kontrolle zu ermöglichen</a:t>
            </a:r>
          </a:p>
          <a:p>
            <a:pPr marL="0" indent="0">
              <a:buNone/>
            </a:pPr>
            <a:r>
              <a:rPr lang="de-AT" sz="1400" dirty="0"/>
              <a:t>	</a:t>
            </a:r>
            <a:r>
              <a:rPr lang="de-AT" sz="1400" dirty="0">
                <a:sym typeface="Wingdings" panose="05000000000000000000" pitchFamily="2" charset="2"/>
              </a:rPr>
              <a:t> </a:t>
            </a:r>
            <a:r>
              <a:rPr lang="de-AT" sz="1400" dirty="0"/>
              <a:t>Altersstufen können vorausgewählt werden</a:t>
            </a:r>
          </a:p>
          <a:p>
            <a:pPr marL="0" indent="0">
              <a:buNone/>
            </a:pPr>
            <a:r>
              <a:rPr lang="de-AT" sz="1400" dirty="0"/>
              <a:t>	</a:t>
            </a:r>
            <a:r>
              <a:rPr lang="de-AT" sz="1400" dirty="0">
                <a:sym typeface="Wingdings" panose="05000000000000000000" pitchFamily="2" charset="2"/>
              </a:rPr>
              <a:t> Maximale Nutzungszeiten können eingestellt werden</a:t>
            </a:r>
          </a:p>
          <a:p>
            <a:pPr marL="0" indent="0">
              <a:buNone/>
            </a:pPr>
            <a:r>
              <a:rPr lang="de-AT" sz="1400" dirty="0">
                <a:sym typeface="Wingdings" panose="05000000000000000000" pitchFamily="2" charset="2"/>
              </a:rPr>
              <a:t>	 Suchfunktion kann deaktiviert werden</a:t>
            </a:r>
          </a:p>
          <a:p>
            <a:pPr marL="0" indent="0"/>
            <a:endParaRPr lang="de-AT" sz="600" dirty="0">
              <a:sym typeface="Wingdings" panose="05000000000000000000" pitchFamily="2" charset="2"/>
            </a:endParaRPr>
          </a:p>
          <a:p>
            <a:pPr marL="0" indent="0">
              <a:buNone/>
            </a:pPr>
            <a:r>
              <a:rPr lang="de-AT" sz="1400" b="1" dirty="0">
                <a:sym typeface="Wingdings" panose="05000000000000000000" pitchFamily="2" charset="2"/>
              </a:rPr>
              <a:t>das klingt ja ganz gut, aber …</a:t>
            </a:r>
          </a:p>
          <a:p>
            <a:pPr lvl="1">
              <a:buFont typeface="Wingdings" panose="05000000000000000000" pitchFamily="2" charset="2"/>
              <a:buChar char="Ø"/>
            </a:pPr>
            <a:r>
              <a:rPr lang="de-AT" sz="1400" dirty="0">
                <a:sym typeface="Wingdings" panose="05000000000000000000" pitchFamily="2" charset="2"/>
              </a:rPr>
              <a:t>es werden teilweise Videos ausgewählt, die dem Alter nicht entsprechen,</a:t>
            </a:r>
          </a:p>
          <a:p>
            <a:pPr lvl="1">
              <a:buFont typeface="Wingdings" panose="05000000000000000000" pitchFamily="2" charset="2"/>
              <a:buChar char="Ø"/>
            </a:pPr>
            <a:r>
              <a:rPr lang="de-AT" sz="1400" dirty="0">
                <a:sym typeface="Wingdings" panose="05000000000000000000" pitchFamily="2" charset="2"/>
              </a:rPr>
              <a:t>es werden manchmal verstörende Videos mit bekannten Kinderhelden (wie auch auf </a:t>
            </a:r>
            <a:r>
              <a:rPr lang="de-AT" sz="1400" dirty="0" err="1">
                <a:sym typeface="Wingdings" panose="05000000000000000000" pitchFamily="2" charset="2"/>
              </a:rPr>
              <a:t>Youtube</a:t>
            </a:r>
            <a:r>
              <a:rPr lang="de-AT" sz="1400" dirty="0">
                <a:sym typeface="Wingdings" panose="05000000000000000000" pitchFamily="2" charset="2"/>
              </a:rPr>
              <a:t>) gefunden</a:t>
            </a:r>
          </a:p>
          <a:p>
            <a:pPr lvl="1">
              <a:buFont typeface="Wingdings" panose="05000000000000000000" pitchFamily="2" charset="2"/>
              <a:buChar char="Ø"/>
            </a:pPr>
            <a:r>
              <a:rPr lang="de-DE" sz="1400" dirty="0">
                <a:sym typeface="Wingdings" panose="05000000000000000000" pitchFamily="2" charset="2"/>
              </a:rPr>
              <a:t>vorgeschlagene Videos dauern teilw. 30 min. aufwärts</a:t>
            </a:r>
            <a:endParaRPr lang="de-AT" sz="1400" dirty="0">
              <a:sym typeface="Wingdings" panose="05000000000000000000" pitchFamily="2" charset="2"/>
            </a:endParaRPr>
          </a:p>
          <a:p>
            <a:pPr lvl="1">
              <a:buFont typeface="Wingdings" panose="05000000000000000000" pitchFamily="2" charset="2"/>
              <a:buChar char="Ø"/>
            </a:pPr>
            <a:r>
              <a:rPr lang="de-AT" sz="1400" dirty="0">
                <a:sym typeface="Wingdings" panose="05000000000000000000" pitchFamily="2" charset="2"/>
              </a:rPr>
              <a:t>ebenso gibt es versteckte Werbung und Produktplatzierungen</a:t>
            </a:r>
          </a:p>
          <a:p>
            <a:pPr marL="0" indent="0">
              <a:buNone/>
            </a:pPr>
            <a:endParaRPr lang="de-AT" sz="400" b="1" dirty="0">
              <a:sym typeface="Wingdings" panose="05000000000000000000" pitchFamily="2" charset="2"/>
            </a:endParaRPr>
          </a:p>
          <a:p>
            <a:pPr marL="0" indent="0">
              <a:buNone/>
            </a:pPr>
            <a:r>
              <a:rPr lang="de-AT" sz="1400" b="1" u="sng" dirty="0">
                <a:sym typeface="Wingdings" panose="05000000000000000000" pitchFamily="2" charset="2"/>
              </a:rPr>
              <a:t>Fazit</a:t>
            </a:r>
          </a:p>
          <a:p>
            <a:pPr marL="0" indent="0">
              <a:buNone/>
            </a:pPr>
            <a:r>
              <a:rPr lang="de-AT" sz="1400" b="1" dirty="0">
                <a:sym typeface="Wingdings" panose="05000000000000000000" pitchFamily="2" charset="2"/>
              </a:rPr>
              <a:t> </a:t>
            </a:r>
            <a:r>
              <a:rPr lang="de-AT" sz="1400" b="1" dirty="0" err="1">
                <a:sym typeface="Wingdings" panose="05000000000000000000" pitchFamily="2" charset="2"/>
              </a:rPr>
              <a:t>Youtube</a:t>
            </a:r>
            <a:r>
              <a:rPr lang="de-AT" sz="1400" b="1" dirty="0">
                <a:sym typeface="Wingdings" panose="05000000000000000000" pitchFamily="2" charset="2"/>
              </a:rPr>
              <a:t> Kids ist kein Babysitter, elterliche Begleitung ist notwendig. </a:t>
            </a:r>
          </a:p>
          <a:p>
            <a:pPr marL="0" indent="0">
              <a:buNone/>
            </a:pPr>
            <a:r>
              <a:rPr lang="de-AT" sz="1400" b="1" dirty="0">
                <a:sym typeface="Wingdings" panose="05000000000000000000" pitchFamily="2" charset="2"/>
              </a:rPr>
              <a:t> Unterstützung: </a:t>
            </a:r>
            <a:r>
              <a:rPr lang="de-AT" sz="1400" b="1" dirty="0" err="1">
                <a:sym typeface="Wingdings" panose="05000000000000000000" pitchFamily="2" charset="2"/>
              </a:rPr>
              <a:t>saferinternet</a:t>
            </a:r>
            <a:r>
              <a:rPr lang="de-AT" sz="1400" b="1" dirty="0">
                <a:sym typeface="Wingdings" panose="05000000000000000000" pitchFamily="2" charset="2"/>
              </a:rPr>
              <a:t> </a:t>
            </a:r>
            <a:r>
              <a:rPr lang="de-AT" sz="1400" b="1" dirty="0">
                <a:sym typeface="Wingdings" panose="05000000000000000000" pitchFamily="2" charset="2"/>
                <a:hlinkClick r:id="rId3"/>
              </a:rPr>
              <a:t>Privatsphäre Leitfaden YouTube Kids </a:t>
            </a:r>
            <a:endParaRPr lang="de-AT" sz="1400" b="1" dirty="0">
              <a:sym typeface="Wingdings" panose="05000000000000000000" pitchFamily="2" charset="2"/>
            </a:endParaRPr>
          </a:p>
          <a:p>
            <a:pPr marL="0" indent="0">
              <a:buNone/>
            </a:pPr>
            <a:r>
              <a:rPr lang="de-AT" sz="1400" b="1" dirty="0">
                <a:sym typeface="Wingdings" panose="05000000000000000000" pitchFamily="2" charset="2"/>
              </a:rPr>
              <a:t> z.B. eine Videosammlung einrichten</a:t>
            </a:r>
          </a:p>
          <a:p>
            <a:pPr marL="0" indent="0">
              <a:buNone/>
            </a:pPr>
            <a:r>
              <a:rPr lang="de-AT" sz="1600" dirty="0">
                <a:sym typeface="Wingdings" panose="05000000000000000000" pitchFamily="2" charset="2"/>
              </a:rPr>
              <a:t> </a:t>
            </a:r>
            <a:endParaRPr lang="de-AT" sz="1600" dirty="0"/>
          </a:p>
          <a:p>
            <a:pPr>
              <a:buFont typeface="Arial" panose="020B0604020202020204" pitchFamily="34" charset="0"/>
              <a:buChar char="•"/>
            </a:pPr>
            <a:endParaRPr lang="de-AT"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186" y="492126"/>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68000533-93B8-4E81-A906-361A69F53BEE}"/>
              </a:ext>
            </a:extLst>
          </p:cNvPr>
          <p:cNvPicPr>
            <a:picLocks noChangeAspect="1"/>
          </p:cNvPicPr>
          <p:nvPr/>
        </p:nvPicPr>
        <p:blipFill>
          <a:blip r:embed="rId5"/>
          <a:stretch>
            <a:fillRect/>
          </a:stretch>
        </p:blipFill>
        <p:spPr>
          <a:xfrm>
            <a:off x="7197164" y="4467062"/>
            <a:ext cx="1653955" cy="1659013"/>
          </a:xfrm>
          <a:prstGeom prst="rect">
            <a:avLst/>
          </a:prstGeom>
        </p:spPr>
      </p:pic>
      <p:sp>
        <p:nvSpPr>
          <p:cNvPr id="4" name="Textfeld 3">
            <a:extLst>
              <a:ext uri="{FF2B5EF4-FFF2-40B4-BE49-F238E27FC236}">
                <a16:creationId xmlns:a16="http://schemas.microsoft.com/office/drawing/2014/main" id="{86413D71-78BB-4FE6-97D7-CCC576A44BB5}"/>
              </a:ext>
            </a:extLst>
          </p:cNvPr>
          <p:cNvSpPr txBox="1"/>
          <p:nvPr/>
        </p:nvSpPr>
        <p:spPr>
          <a:xfrm>
            <a:off x="6904284" y="6067456"/>
            <a:ext cx="2239716" cy="253916"/>
          </a:xfrm>
          <a:prstGeom prst="rect">
            <a:avLst/>
          </a:prstGeom>
          <a:noFill/>
        </p:spPr>
        <p:txBody>
          <a:bodyPr wrap="none" rtlCol="0">
            <a:spAutoFit/>
          </a:bodyPr>
          <a:lstStyle/>
          <a:p>
            <a:r>
              <a:rPr lang="de-AT" sz="1050" b="1" dirty="0">
                <a:sym typeface="Wingdings" panose="05000000000000000000" pitchFamily="2" charset="2"/>
                <a:hlinkClick r:id="rId3"/>
              </a:rPr>
              <a:t>Privatsphäre Leitfaden YouTube Kids</a:t>
            </a:r>
            <a:endParaRPr lang="de-AT" sz="1050" dirty="0"/>
          </a:p>
        </p:txBody>
      </p:sp>
    </p:spTree>
    <p:extLst>
      <p:ext uri="{BB962C8B-B14F-4D97-AF65-F5344CB8AC3E}">
        <p14:creationId xmlns:p14="http://schemas.microsoft.com/office/powerpoint/2010/main" val="14310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e-DE" altLang="de-DE" kern="0" dirty="0"/>
              <a:t>Informationssuche:</a:t>
            </a:r>
            <a:br>
              <a:rPr lang="de-DE" altLang="de-DE" kern="0" dirty="0"/>
            </a:br>
            <a:r>
              <a:rPr lang="de-DE" altLang="de-DE" kern="0" dirty="0"/>
              <a:t>Kinder Suchmaschinen nutzen</a:t>
            </a:r>
            <a:endParaRPr lang="de-DE" altLang="de-DE" dirty="0"/>
          </a:p>
        </p:txBody>
      </p:sp>
      <p:sp>
        <p:nvSpPr>
          <p:cNvPr id="5" name="Rectangle 3"/>
          <p:cNvSpPr txBox="1">
            <a:spLocks noChangeArrowheads="1"/>
          </p:cNvSpPr>
          <p:nvPr/>
        </p:nvSpPr>
        <p:spPr bwMode="auto">
          <a:xfrm>
            <a:off x="1475656" y="2003364"/>
            <a:ext cx="6552728"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7763"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spcBef>
                <a:spcPct val="0"/>
              </a:spcBef>
              <a:spcAft>
                <a:spcPts val="1200"/>
              </a:spcAft>
              <a:buFont typeface="+mj-lt"/>
              <a:buAutoNum type="arabicPeriod"/>
              <a:defRPr/>
            </a:pPr>
            <a:r>
              <a:rPr lang="de-DE" altLang="de-DE" kern="0" dirty="0">
                <a:hlinkClick r:id="rId3"/>
              </a:rPr>
              <a:t>www.fragfinn.de</a:t>
            </a:r>
            <a:endParaRPr lang="de-DE" altLang="de-DE" kern="0" dirty="0"/>
          </a:p>
          <a:p>
            <a:pPr marL="457200" indent="-457200">
              <a:spcBef>
                <a:spcPct val="0"/>
              </a:spcBef>
              <a:spcAft>
                <a:spcPts val="1200"/>
              </a:spcAft>
              <a:buFont typeface="+mj-lt"/>
              <a:buAutoNum type="arabicPeriod"/>
              <a:defRPr/>
            </a:pPr>
            <a:r>
              <a:rPr lang="de-DE" altLang="de-DE" kern="0" dirty="0">
                <a:hlinkClick r:id="rId4">
                  <a:extLst>
                    <a:ext uri="{A12FA001-AC4F-418D-AE19-62706E023703}">
                      <ahyp:hlinkClr xmlns:ahyp="http://schemas.microsoft.com/office/drawing/2018/hyperlinkcolor" val="tx"/>
                    </a:ext>
                  </a:extLst>
                </a:hlinkClick>
              </a:rPr>
              <a:t>www.blinde-kuh.de</a:t>
            </a:r>
            <a:endParaRPr lang="de-DE" altLang="de-DE" kern="0" dirty="0"/>
          </a:p>
          <a:p>
            <a:pPr marL="457200" indent="-457200">
              <a:spcBef>
                <a:spcPct val="0"/>
              </a:spcBef>
              <a:spcAft>
                <a:spcPts val="1200"/>
              </a:spcAft>
              <a:buFont typeface="+mj-lt"/>
              <a:buAutoNum type="arabicPeriod"/>
              <a:defRPr/>
            </a:pPr>
            <a:r>
              <a:rPr lang="de-DE" altLang="de-DE" sz="1800" kern="0" dirty="0">
                <a:hlinkClick r:id="rId5"/>
              </a:rPr>
              <a:t>www.helles-koepfchen.de</a:t>
            </a:r>
            <a:endParaRPr lang="de-DE" altLang="de-DE" sz="1800" kern="0" dirty="0">
              <a:hlinkClick r:id="rId3"/>
            </a:endParaRPr>
          </a:p>
          <a:p>
            <a:pPr>
              <a:spcBef>
                <a:spcPct val="0"/>
              </a:spcBef>
              <a:spcAft>
                <a:spcPts val="600"/>
              </a:spcAft>
              <a:buFont typeface="Arial" panose="020B0604020202020204" pitchFamily="34" charset="0"/>
              <a:buChar char="•"/>
              <a:defRPr/>
            </a:pPr>
            <a:endParaRPr lang="de-DE" altLang="de-DE" kern="0" dirty="0">
              <a:hlinkClick r:id="rId6"/>
            </a:endParaRPr>
          </a:p>
          <a:p>
            <a:pPr>
              <a:spcBef>
                <a:spcPct val="0"/>
              </a:spcBef>
              <a:spcAft>
                <a:spcPts val="600"/>
              </a:spcAft>
              <a:buFont typeface="Arial" panose="020B0604020202020204" pitchFamily="34" charset="0"/>
              <a:buChar char="•"/>
              <a:defRPr/>
            </a:pPr>
            <a:r>
              <a:rPr lang="de-DE" altLang="de-DE" kern="0" dirty="0">
                <a:hlinkClick r:id="rId6"/>
              </a:rPr>
              <a:t>www.google.at</a:t>
            </a:r>
            <a:r>
              <a:rPr lang="de-DE" altLang="de-DE" kern="0" dirty="0"/>
              <a:t> („</a:t>
            </a:r>
            <a:r>
              <a:rPr lang="de-DE" altLang="de-DE" kern="0" dirty="0" err="1"/>
              <a:t>SafeSearch</a:t>
            </a:r>
            <a:r>
              <a:rPr lang="de-DE" altLang="de-DE" kern="0" dirty="0"/>
              <a:t>-Filter“ aktivieren)</a:t>
            </a:r>
          </a:p>
          <a:p>
            <a:pPr>
              <a:spcBef>
                <a:spcPct val="0"/>
              </a:spcBef>
              <a:spcAft>
                <a:spcPts val="600"/>
              </a:spcAft>
              <a:buFont typeface="Arial" panose="020B0604020202020204" pitchFamily="34" charset="0"/>
              <a:buChar char="•"/>
              <a:defRPr/>
            </a:pPr>
            <a:endParaRPr lang="de-DE" altLang="de-DE" kern="0" dirty="0"/>
          </a:p>
          <a:p>
            <a:pPr>
              <a:spcBef>
                <a:spcPct val="0"/>
              </a:spcBef>
              <a:spcAft>
                <a:spcPts val="1200"/>
              </a:spcAft>
              <a:buFont typeface="Arial" panose="020B0604020202020204" pitchFamily="34" charset="0"/>
              <a:buChar char="•"/>
              <a:defRPr/>
            </a:pPr>
            <a:endParaRPr lang="de-DE" altLang="de-DE" kern="0" dirty="0"/>
          </a:p>
          <a:p>
            <a:pPr>
              <a:spcBef>
                <a:spcPct val="0"/>
              </a:spcBef>
              <a:spcAft>
                <a:spcPts val="1200"/>
              </a:spcAft>
              <a:buFont typeface="Arial" panose="020B0604020202020204" pitchFamily="34" charset="0"/>
              <a:buChar char="•"/>
              <a:defRPr/>
            </a:pPr>
            <a:endParaRPr lang="de-DE" altLang="de-DE" kern="0" dirty="0"/>
          </a:p>
          <a:p>
            <a:pPr marL="0" indent="0" algn="ctr">
              <a:spcBef>
                <a:spcPct val="0"/>
              </a:spcBef>
              <a:spcAft>
                <a:spcPts val="1200"/>
              </a:spcAft>
              <a:defRPr/>
            </a:pPr>
            <a:endParaRPr lang="de-DE" altLang="de-DE" sz="3200" b="1" kern="0" dirty="0"/>
          </a:p>
          <a:p>
            <a:pPr marL="0" indent="0" algn="ctr">
              <a:spcBef>
                <a:spcPct val="0"/>
              </a:spcBef>
              <a:spcAft>
                <a:spcPts val="1200"/>
              </a:spcAft>
              <a:defRPr/>
            </a:pPr>
            <a:endParaRPr lang="de-DE" altLang="de-DE" sz="3200" b="1" kern="0" dirty="0"/>
          </a:p>
          <a:p>
            <a:pPr marL="0" indent="0" algn="ctr">
              <a:spcBef>
                <a:spcPct val="0"/>
              </a:spcBef>
              <a:spcAft>
                <a:spcPts val="1200"/>
              </a:spcAft>
              <a:defRPr/>
            </a:pPr>
            <a:endParaRPr lang="de-DE" altLang="de-DE" sz="3200" b="1" kern="0" dirty="0"/>
          </a:p>
          <a:p>
            <a:pPr algn="ctr">
              <a:defRPr/>
            </a:pPr>
            <a:endParaRPr lang="de-DE" altLang="de-DE" b="1" kern="0" dirty="0"/>
          </a:p>
        </p:txBody>
      </p:sp>
      <p:pic>
        <p:nvPicPr>
          <p:cNvPr id="2" name="Grafik 1">
            <a:extLst>
              <a:ext uri="{FF2B5EF4-FFF2-40B4-BE49-F238E27FC236}">
                <a16:creationId xmlns:a16="http://schemas.microsoft.com/office/drawing/2014/main" id="{FC657635-153E-4A90-8ED9-B3792B00C784}"/>
              </a:ext>
            </a:extLst>
          </p:cNvPr>
          <p:cNvPicPr>
            <a:picLocks noChangeAspect="1"/>
          </p:cNvPicPr>
          <p:nvPr/>
        </p:nvPicPr>
        <p:blipFill>
          <a:blip r:embed="rId7"/>
          <a:stretch>
            <a:fillRect/>
          </a:stretch>
        </p:blipFill>
        <p:spPr>
          <a:xfrm>
            <a:off x="7447574" y="1394201"/>
            <a:ext cx="1696426" cy="1680886"/>
          </a:xfrm>
          <a:prstGeom prst="rect">
            <a:avLst/>
          </a:prstGeom>
        </p:spPr>
      </p:pic>
      <p:pic>
        <p:nvPicPr>
          <p:cNvPr id="3" name="Grafik 2">
            <a:extLst>
              <a:ext uri="{FF2B5EF4-FFF2-40B4-BE49-F238E27FC236}">
                <a16:creationId xmlns:a16="http://schemas.microsoft.com/office/drawing/2014/main" id="{C8092917-4ECB-437C-A798-7C3BDF96CB34}"/>
              </a:ext>
            </a:extLst>
          </p:cNvPr>
          <p:cNvPicPr>
            <a:picLocks noChangeAspect="1"/>
          </p:cNvPicPr>
          <p:nvPr/>
        </p:nvPicPr>
        <p:blipFill>
          <a:blip r:embed="rId8"/>
          <a:stretch>
            <a:fillRect/>
          </a:stretch>
        </p:blipFill>
        <p:spPr>
          <a:xfrm>
            <a:off x="7447574" y="3140381"/>
            <a:ext cx="1696426" cy="1701662"/>
          </a:xfrm>
          <a:prstGeom prst="rect">
            <a:avLst/>
          </a:prstGeom>
        </p:spPr>
      </p:pic>
      <p:pic>
        <p:nvPicPr>
          <p:cNvPr id="6" name="Grafik 5">
            <a:extLst>
              <a:ext uri="{FF2B5EF4-FFF2-40B4-BE49-F238E27FC236}">
                <a16:creationId xmlns:a16="http://schemas.microsoft.com/office/drawing/2014/main" id="{3D668953-F60A-4A12-92AF-9F7728D0D965}"/>
              </a:ext>
            </a:extLst>
          </p:cNvPr>
          <p:cNvPicPr>
            <a:picLocks noChangeAspect="1"/>
          </p:cNvPicPr>
          <p:nvPr/>
        </p:nvPicPr>
        <p:blipFill>
          <a:blip r:embed="rId9"/>
          <a:stretch>
            <a:fillRect/>
          </a:stretch>
        </p:blipFill>
        <p:spPr>
          <a:xfrm>
            <a:off x="7447574" y="4837346"/>
            <a:ext cx="1754733" cy="1754733"/>
          </a:xfrm>
          <a:prstGeom prst="rect">
            <a:avLst/>
          </a:prstGeom>
        </p:spPr>
      </p:pic>
    </p:spTree>
    <p:extLst>
      <p:ext uri="{BB962C8B-B14F-4D97-AF65-F5344CB8AC3E}">
        <p14:creationId xmlns:p14="http://schemas.microsoft.com/office/powerpoint/2010/main" val="18840787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ormAutofit/>
          </a:bodyPr>
          <a:lstStyle/>
          <a:p>
            <a:pPr eaLnBrk="1" hangingPunct="1"/>
            <a:r>
              <a:rPr lang="de-DE" altLang="de-DE" sz="2800" dirty="0"/>
              <a:t>Soziale Netzwerke und Kommunikationsanwendungen </a:t>
            </a:r>
          </a:p>
        </p:txBody>
      </p:sp>
      <p:sp>
        <p:nvSpPr>
          <p:cNvPr id="1010691" name="Rectangle 3"/>
          <p:cNvSpPr>
            <a:spLocks noGrp="1" noChangeArrowheads="1"/>
          </p:cNvSpPr>
          <p:nvPr>
            <p:ph idx="4294967295"/>
          </p:nvPr>
        </p:nvSpPr>
        <p:spPr>
          <a:xfrm>
            <a:off x="693955" y="1808820"/>
            <a:ext cx="6187193" cy="3618309"/>
          </a:xfrm>
        </p:spPr>
        <p:txBody>
          <a:bodyPr/>
          <a:lstStyle/>
          <a:p>
            <a:pPr marL="42863" indent="0">
              <a:spcBef>
                <a:spcPts val="450"/>
              </a:spcBef>
            </a:pPr>
            <a:endParaRPr lang="de-DE" altLang="de-DE" dirty="0"/>
          </a:p>
          <a:p>
            <a:pPr marL="128588" indent="0">
              <a:lnSpc>
                <a:spcPct val="150000"/>
              </a:lnSpc>
              <a:spcBef>
                <a:spcPts val="450"/>
              </a:spcBef>
              <a:buNone/>
            </a:pPr>
            <a:r>
              <a:rPr lang="de-DE" altLang="de-DE" sz="2000" dirty="0"/>
              <a:t>Zeitvertreib, Spaß</a:t>
            </a:r>
          </a:p>
          <a:p>
            <a:pPr marL="128588" indent="0">
              <a:lnSpc>
                <a:spcPct val="150000"/>
              </a:lnSpc>
              <a:spcBef>
                <a:spcPts val="450"/>
              </a:spcBef>
              <a:buNone/>
            </a:pPr>
            <a:r>
              <a:rPr lang="de-DE" altLang="de-DE" sz="2000" dirty="0"/>
              <a:t>Informationsplattform</a:t>
            </a:r>
          </a:p>
          <a:p>
            <a:pPr marL="128588" indent="0">
              <a:lnSpc>
                <a:spcPct val="150000"/>
              </a:lnSpc>
              <a:spcBef>
                <a:spcPts val="450"/>
              </a:spcBef>
              <a:buNone/>
            </a:pPr>
            <a:r>
              <a:rPr lang="de-DE" altLang="de-DE" sz="2000" dirty="0">
                <a:sym typeface="Wingdings" pitchFamily="2" charset="2"/>
              </a:rPr>
              <a:t>Dazugehören</a:t>
            </a:r>
          </a:p>
          <a:p>
            <a:pPr marL="128588" indent="0">
              <a:lnSpc>
                <a:spcPct val="150000"/>
              </a:lnSpc>
              <a:spcBef>
                <a:spcPts val="450"/>
              </a:spcBef>
              <a:buNone/>
            </a:pPr>
            <a:r>
              <a:rPr lang="de-DE" altLang="de-DE" sz="2000" dirty="0"/>
              <a:t>Selbstdarstellung, Inszenierung</a:t>
            </a:r>
          </a:p>
          <a:p>
            <a:pPr marL="128588" indent="0">
              <a:lnSpc>
                <a:spcPct val="150000"/>
              </a:lnSpc>
              <a:spcBef>
                <a:spcPts val="450"/>
              </a:spcBef>
              <a:buNone/>
            </a:pPr>
            <a:r>
              <a:rPr lang="de-DE" altLang="de-DE" sz="2000" dirty="0"/>
              <a:t>Identitäten ausprobieren und Feedback einholen </a:t>
            </a:r>
          </a:p>
          <a:p>
            <a:pPr marL="128588" indent="0">
              <a:lnSpc>
                <a:spcPct val="150000"/>
              </a:lnSpc>
              <a:spcBef>
                <a:spcPts val="450"/>
              </a:spcBef>
              <a:buNone/>
            </a:pPr>
            <a:r>
              <a:rPr lang="de-DE" altLang="de-DE" sz="2000" dirty="0">
                <a:sym typeface="Wingdings" pitchFamily="2" charset="2"/>
              </a:rPr>
              <a:t>Likes als Bestätigung, dass „eh alles passt“</a:t>
            </a:r>
          </a:p>
        </p:txBody>
      </p:sp>
      <p:pic>
        <p:nvPicPr>
          <p:cNvPr id="4" name="Picture 2" descr="http://a5.mzstatic.com/eu/r30/Purple69/v4/39/06/9b/39069bd6-eb50-bba0-0aa7-c41481812eef/icon175x175.png">
            <a:hlinkClick r:id="rId3"/>
            <a:extLst>
              <a:ext uri="{FF2B5EF4-FFF2-40B4-BE49-F238E27FC236}">
                <a16:creationId xmlns:a16="http://schemas.microsoft.com/office/drawing/2014/main" id="{C8FC1594-54A9-4377-AECC-6FFAA26FC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371" y="1744196"/>
            <a:ext cx="809625" cy="8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napchat Logo.png">
            <a:hlinkClick r:id="rId5"/>
            <a:extLst>
              <a:ext uri="{FF2B5EF4-FFF2-40B4-BE49-F238E27FC236}">
                <a16:creationId xmlns:a16="http://schemas.microsoft.com/office/drawing/2014/main" id="{D9DE0ADD-F13C-4556-B040-52B0407CAD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0472" y="2698812"/>
            <a:ext cx="9191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Bildergebnis für instagram logo">
            <a:extLst>
              <a:ext uri="{FF2B5EF4-FFF2-40B4-BE49-F238E27FC236}">
                <a16:creationId xmlns:a16="http://schemas.microsoft.com/office/drawing/2014/main" id="{C78DA955-972E-425F-B031-B44D2090DD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2387" y="4585934"/>
            <a:ext cx="841196" cy="84119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7C804BBC-1663-4675-8BD0-42B5BF4CF399}"/>
              </a:ext>
            </a:extLst>
          </p:cNvPr>
          <p:cNvPicPr>
            <a:picLocks noChangeAspect="1"/>
          </p:cNvPicPr>
          <p:nvPr/>
        </p:nvPicPr>
        <p:blipFill>
          <a:blip r:embed="rId8"/>
          <a:stretch>
            <a:fillRect/>
          </a:stretch>
        </p:blipFill>
        <p:spPr>
          <a:xfrm>
            <a:off x="6953952" y="3144560"/>
            <a:ext cx="808435" cy="808435"/>
          </a:xfrm>
          <a:prstGeom prst="rect">
            <a:avLst/>
          </a:prstGeom>
        </p:spPr>
      </p:pic>
      <p:sp>
        <p:nvSpPr>
          <p:cNvPr id="7" name="Textfeld 6">
            <a:extLst>
              <a:ext uri="{FF2B5EF4-FFF2-40B4-BE49-F238E27FC236}">
                <a16:creationId xmlns:a16="http://schemas.microsoft.com/office/drawing/2014/main" id="{93B79C97-B12F-4B37-A58C-C85BA03EEDD4}"/>
              </a:ext>
            </a:extLst>
          </p:cNvPr>
          <p:cNvSpPr txBox="1"/>
          <p:nvPr/>
        </p:nvSpPr>
        <p:spPr>
          <a:xfrm>
            <a:off x="7915924" y="5326391"/>
            <a:ext cx="534121" cy="369332"/>
          </a:xfrm>
          <a:prstGeom prst="rect">
            <a:avLst/>
          </a:prstGeom>
          <a:noFill/>
        </p:spPr>
        <p:txBody>
          <a:bodyPr wrap="none" rtlCol="0">
            <a:spAutoFit/>
          </a:bodyPr>
          <a:lstStyle/>
          <a:p>
            <a:r>
              <a:rPr lang="de-DE" altLang="de-DE" dirty="0"/>
              <a:t>13+</a:t>
            </a:r>
            <a:endParaRPr lang="de-AT" dirty="0"/>
          </a:p>
        </p:txBody>
      </p:sp>
      <p:sp>
        <p:nvSpPr>
          <p:cNvPr id="9" name="Textfeld 8">
            <a:extLst>
              <a:ext uri="{FF2B5EF4-FFF2-40B4-BE49-F238E27FC236}">
                <a16:creationId xmlns:a16="http://schemas.microsoft.com/office/drawing/2014/main" id="{AE88F16C-FD88-496F-8423-456341CB4ADE}"/>
              </a:ext>
            </a:extLst>
          </p:cNvPr>
          <p:cNvSpPr txBox="1"/>
          <p:nvPr/>
        </p:nvSpPr>
        <p:spPr>
          <a:xfrm>
            <a:off x="6898122" y="2486096"/>
            <a:ext cx="534121" cy="369332"/>
          </a:xfrm>
          <a:prstGeom prst="rect">
            <a:avLst/>
          </a:prstGeom>
          <a:noFill/>
        </p:spPr>
        <p:txBody>
          <a:bodyPr wrap="none" rtlCol="0">
            <a:spAutoFit/>
          </a:bodyPr>
          <a:lstStyle/>
          <a:p>
            <a:r>
              <a:rPr lang="de-DE" altLang="de-DE" dirty="0"/>
              <a:t>16+</a:t>
            </a:r>
            <a:endParaRPr lang="de-AT" dirty="0"/>
          </a:p>
        </p:txBody>
      </p:sp>
      <p:sp>
        <p:nvSpPr>
          <p:cNvPr id="10" name="Textfeld 9">
            <a:extLst>
              <a:ext uri="{FF2B5EF4-FFF2-40B4-BE49-F238E27FC236}">
                <a16:creationId xmlns:a16="http://schemas.microsoft.com/office/drawing/2014/main" id="{DBFAF308-E309-4E1C-B419-8B527553DFF3}"/>
              </a:ext>
            </a:extLst>
          </p:cNvPr>
          <p:cNvSpPr txBox="1"/>
          <p:nvPr/>
        </p:nvSpPr>
        <p:spPr>
          <a:xfrm>
            <a:off x="6093831" y="3863551"/>
            <a:ext cx="2676823" cy="646331"/>
          </a:xfrm>
          <a:prstGeom prst="rect">
            <a:avLst/>
          </a:prstGeom>
          <a:noFill/>
        </p:spPr>
        <p:txBody>
          <a:bodyPr wrap="none" rtlCol="0">
            <a:spAutoFit/>
          </a:bodyPr>
          <a:lstStyle/>
          <a:p>
            <a:pPr algn="ctr"/>
            <a:r>
              <a:rPr lang="de-DE" altLang="de-DE" dirty="0"/>
              <a:t>13+ </a:t>
            </a:r>
            <a:br>
              <a:rPr lang="de-DE" altLang="de-DE" dirty="0"/>
            </a:br>
            <a:r>
              <a:rPr lang="de-DE" altLang="de-DE" dirty="0"/>
              <a:t>unter 18 </a:t>
            </a:r>
            <a:r>
              <a:rPr lang="de-DE" altLang="de-DE" dirty="0" err="1"/>
              <a:t>Einverst</a:t>
            </a:r>
            <a:r>
              <a:rPr lang="de-DE" altLang="de-DE" dirty="0"/>
              <a:t>. d. Eltern</a:t>
            </a:r>
            <a:endParaRPr lang="de-AT" dirty="0"/>
          </a:p>
        </p:txBody>
      </p:sp>
      <p:sp>
        <p:nvSpPr>
          <p:cNvPr id="14" name="Textfeld 13">
            <a:extLst>
              <a:ext uri="{FF2B5EF4-FFF2-40B4-BE49-F238E27FC236}">
                <a16:creationId xmlns:a16="http://schemas.microsoft.com/office/drawing/2014/main" id="{D56D3024-1F32-4F44-B76D-618B7B055707}"/>
              </a:ext>
            </a:extLst>
          </p:cNvPr>
          <p:cNvSpPr txBox="1"/>
          <p:nvPr/>
        </p:nvSpPr>
        <p:spPr>
          <a:xfrm>
            <a:off x="8182984" y="3573557"/>
            <a:ext cx="534121" cy="369332"/>
          </a:xfrm>
          <a:prstGeom prst="rect">
            <a:avLst/>
          </a:prstGeom>
          <a:noFill/>
        </p:spPr>
        <p:txBody>
          <a:bodyPr wrap="none" rtlCol="0">
            <a:spAutoFit/>
          </a:bodyPr>
          <a:lstStyle/>
          <a:p>
            <a:r>
              <a:rPr lang="de-DE" altLang="de-DE" dirty="0"/>
              <a:t>13+</a:t>
            </a:r>
            <a:endParaRPr lang="de-AT" dirty="0"/>
          </a:p>
        </p:txBody>
      </p:sp>
    </p:spTree>
    <p:extLst>
      <p:ext uri="{BB962C8B-B14F-4D97-AF65-F5344CB8AC3E}">
        <p14:creationId xmlns:p14="http://schemas.microsoft.com/office/powerpoint/2010/main" val="21750865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069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069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069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069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10691">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DE" altLang="de-DE" dirty="0"/>
              <a:t>Thema Kettenbriefe</a:t>
            </a:r>
            <a:br>
              <a:rPr lang="de-DE" altLang="de-DE" dirty="0"/>
            </a:br>
            <a:r>
              <a:rPr lang="de-AT" altLang="de-DE" dirty="0"/>
              <a:t>z.B. der „Clarissa-Kettenbrief“:</a:t>
            </a:r>
            <a:endParaRPr lang="de-DE" altLang="de-DE" dirty="0"/>
          </a:p>
        </p:txBody>
      </p:sp>
      <p:sp>
        <p:nvSpPr>
          <p:cNvPr id="12291" name="Rectangle 3"/>
          <p:cNvSpPr>
            <a:spLocks noGrp="1" noChangeArrowheads="1"/>
          </p:cNvSpPr>
          <p:nvPr>
            <p:ph idx="1"/>
          </p:nvPr>
        </p:nvSpPr>
        <p:spPr>
          <a:xfrm>
            <a:off x="539750" y="1841182"/>
            <a:ext cx="8064500" cy="5255914"/>
          </a:xfrm>
        </p:spPr>
        <p:txBody>
          <a:bodyPr/>
          <a:lstStyle/>
          <a:p>
            <a:pPr marL="0" indent="0">
              <a:buFontTx/>
              <a:buNone/>
            </a:pPr>
            <a:r>
              <a:rPr lang="de-AT" altLang="de-DE" sz="2000" i="1" dirty="0"/>
              <a:t>WARNUNG! Weiterlesen! Oder du wirst sterben, selbst wenn du nur das Wort Warnung betrachtest. Es war einmal, ein kleines Mädchen namens Clarissa. Sie war zehn Jahre alt als sie in eine Psychiatrie eingewiesen wurde. Sie hatte ihre Eltern getötet. Doch nichts konnte sie aufhalten. Sie brachte alle Mitarbeiter in der Psychiatrie um, sodass die Regierung beschloss sie nunmehr loszuwerden. In einem speziell eingerichteten Raum versuchten sie sie zu töten, so menschlich es ging. Aber es ging schief. Irgendwas war mit der Maschine nicht in Ordnung. Und so saß sie dort in Agonie, stundenlang. Bis sie starb. Wer diesen Brief liest wird am Montag um 12:00 von ihr besucht. Sie kriecht in dein Zimmer und schneidet deine Kehle durch. Du wirst schmerzhaft verbluten. Wie sie selbst. Sende diesen Text an 10 andere, und sie wird dich nicht verfolgen. Das wird nicht deine schlechteste Entscheidung sein. Wenn du es innerhalb von 10min 10x kopierst, dann wird morgen der beste Tag deines Lebens. Du wirst entweder geküsst oder einfach nur glücklich sein. Wenn du diese Kette unterbrichst, wirst du heute Abend in deinem Zimmer ein kleines totes Mädchen sehen. BEEIL DICH!</a:t>
            </a:r>
            <a:endParaRPr lang="de-AT" altLang="de-DE" sz="2000" dirty="0"/>
          </a:p>
        </p:txBody>
      </p:sp>
    </p:spTree>
    <p:extLst>
      <p:ext uri="{BB962C8B-B14F-4D97-AF65-F5344CB8AC3E}">
        <p14:creationId xmlns:p14="http://schemas.microsoft.com/office/powerpoint/2010/main" val="25009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4" name="Foliennummernplatzhalter 5"/>
          <p:cNvSpPr txBox="1">
            <a:spLocks noGrp="1"/>
          </p:cNvSpPr>
          <p:nvPr/>
        </p:nvSpPr>
        <p:spPr bwMode="auto">
          <a:xfrm>
            <a:off x="6057900" y="5750719"/>
            <a:ext cx="16002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r" eaLnBrk="1" hangingPunct="1">
              <a:spcBef>
                <a:spcPct val="0"/>
              </a:spcBef>
              <a:buFontTx/>
              <a:buNone/>
            </a:pPr>
            <a:fld id="{2719C6D0-FFB2-4495-A619-F1630CB50186}" type="slidenum">
              <a:rPr lang="de-DE" altLang="de-DE" sz="600"/>
              <a:pPr algn="r" eaLnBrk="1" hangingPunct="1">
                <a:spcBef>
                  <a:spcPct val="0"/>
                </a:spcBef>
                <a:buFontTx/>
                <a:buNone/>
              </a:pPr>
              <a:t>14</a:t>
            </a:fld>
            <a:endParaRPr lang="de-DE" altLang="de-DE" sz="600"/>
          </a:p>
        </p:txBody>
      </p:sp>
      <p:sp>
        <p:nvSpPr>
          <p:cNvPr id="630786" name="Rectangle 2"/>
          <p:cNvSpPr>
            <a:spLocks noGrp="1" noChangeArrowheads="1"/>
          </p:cNvSpPr>
          <p:nvPr>
            <p:ph type="title"/>
          </p:nvPr>
        </p:nvSpPr>
        <p:spPr>
          <a:xfrm>
            <a:off x="448206" y="251215"/>
            <a:ext cx="5616476" cy="594122"/>
          </a:xfrm>
        </p:spPr>
        <p:txBody>
          <a:bodyPr>
            <a:noAutofit/>
          </a:bodyPr>
          <a:lstStyle/>
          <a:p>
            <a:r>
              <a:rPr lang="de-DE" altLang="de-DE" sz="2800" b="1" dirty="0">
                <a:latin typeface="+mj-lt"/>
              </a:rPr>
              <a:t>Soziale Netzwerke und Kommunikationsanwendungen </a:t>
            </a:r>
            <a:endParaRPr lang="de-AT" altLang="de-DE" sz="2800" b="1" dirty="0">
              <a:latin typeface="+mj-lt"/>
            </a:endParaRPr>
          </a:p>
        </p:txBody>
      </p:sp>
      <p:sp>
        <p:nvSpPr>
          <p:cNvPr id="4" name="Textfeld 3"/>
          <p:cNvSpPr txBox="1"/>
          <p:nvPr/>
        </p:nvSpPr>
        <p:spPr>
          <a:xfrm rot="5400000">
            <a:off x="6825524" y="3827308"/>
            <a:ext cx="4428494" cy="213585"/>
          </a:xfrm>
          <a:prstGeom prst="rect">
            <a:avLst/>
          </a:prstGeom>
          <a:noFill/>
        </p:spPr>
        <p:txBody>
          <a:bodyPr wrap="square" rtlCol="0">
            <a:spAutoFit/>
          </a:bodyPr>
          <a:lstStyle/>
          <a:p>
            <a:r>
              <a:rPr lang="en-GB" sz="788" i="1" dirty="0"/>
              <a:t>*</a:t>
            </a:r>
            <a:r>
              <a:rPr lang="en-GB" sz="788" i="1" dirty="0" err="1"/>
              <a:t>RSPH</a:t>
            </a:r>
            <a:r>
              <a:rPr lang="en-GB" sz="788" dirty="0"/>
              <a:t> #</a:t>
            </a:r>
            <a:r>
              <a:rPr lang="en-GB" sz="788" dirty="0" err="1"/>
              <a:t>StatusOfMind</a:t>
            </a:r>
            <a:r>
              <a:rPr lang="en-GB" sz="788" dirty="0"/>
              <a:t> </a:t>
            </a:r>
            <a:r>
              <a:rPr lang="en-GB" sz="788" i="1" dirty="0"/>
              <a:t>Social media</a:t>
            </a:r>
            <a:r>
              <a:rPr lang="en-GB" sz="788" dirty="0"/>
              <a:t> and young people's mental health and wellbeing (</a:t>
            </a:r>
            <a:r>
              <a:rPr lang="en-GB" sz="788" i="1" dirty="0"/>
              <a:t>2017</a:t>
            </a:r>
            <a:r>
              <a:rPr lang="en-GB" sz="788" dirty="0"/>
              <a:t>)</a:t>
            </a:r>
          </a:p>
        </p:txBody>
      </p:sp>
      <p:sp>
        <p:nvSpPr>
          <p:cNvPr id="12" name="Textfeld 11">
            <a:extLst>
              <a:ext uri="{FF2B5EF4-FFF2-40B4-BE49-F238E27FC236}">
                <a16:creationId xmlns:a16="http://schemas.microsoft.com/office/drawing/2014/main" id="{1CC403BB-771B-453C-9098-69DD78AEFB2D}"/>
              </a:ext>
            </a:extLst>
          </p:cNvPr>
          <p:cNvSpPr txBox="1"/>
          <p:nvPr/>
        </p:nvSpPr>
        <p:spPr>
          <a:xfrm>
            <a:off x="6314543" y="3857905"/>
            <a:ext cx="1388329" cy="300082"/>
          </a:xfrm>
          <a:prstGeom prst="rect">
            <a:avLst/>
          </a:prstGeom>
          <a:solidFill>
            <a:schemeClr val="bg1">
              <a:lumMod val="85000"/>
            </a:schemeClr>
          </a:solidFill>
        </p:spPr>
        <p:txBody>
          <a:bodyPr wrap="none" rtlCol="0">
            <a:spAutoFit/>
          </a:bodyPr>
          <a:lstStyle/>
          <a:p>
            <a:r>
              <a:rPr lang="de-AT" sz="1350" dirty="0"/>
              <a:t>Selbstdarstellung</a:t>
            </a:r>
          </a:p>
        </p:txBody>
      </p:sp>
      <p:sp>
        <p:nvSpPr>
          <p:cNvPr id="13" name="Textfeld 12">
            <a:extLst>
              <a:ext uri="{FF2B5EF4-FFF2-40B4-BE49-F238E27FC236}">
                <a16:creationId xmlns:a16="http://schemas.microsoft.com/office/drawing/2014/main" id="{BEE82934-ECBA-43E3-978C-545B09CFB782}"/>
              </a:ext>
            </a:extLst>
          </p:cNvPr>
          <p:cNvSpPr txBox="1"/>
          <p:nvPr/>
        </p:nvSpPr>
        <p:spPr>
          <a:xfrm>
            <a:off x="5509307" y="4426081"/>
            <a:ext cx="2394695" cy="300082"/>
          </a:xfrm>
          <a:prstGeom prst="rect">
            <a:avLst/>
          </a:prstGeom>
          <a:solidFill>
            <a:schemeClr val="bg1">
              <a:lumMod val="85000"/>
            </a:schemeClr>
          </a:solidFill>
        </p:spPr>
        <p:txBody>
          <a:bodyPr wrap="none" rtlCol="0">
            <a:spAutoFit/>
          </a:bodyPr>
          <a:lstStyle/>
          <a:p>
            <a:r>
              <a:rPr lang="de-AT" sz="1350" dirty="0"/>
              <a:t>Beziehungen in der realen Welt</a:t>
            </a:r>
          </a:p>
        </p:txBody>
      </p:sp>
      <p:sp>
        <p:nvSpPr>
          <p:cNvPr id="14" name="Textfeld 13">
            <a:extLst>
              <a:ext uri="{FF2B5EF4-FFF2-40B4-BE49-F238E27FC236}">
                <a16:creationId xmlns:a16="http://schemas.microsoft.com/office/drawing/2014/main" id="{184BF3B6-1C7D-4757-ACC9-51801C15EDF7}"/>
              </a:ext>
            </a:extLst>
          </p:cNvPr>
          <p:cNvSpPr txBox="1"/>
          <p:nvPr/>
        </p:nvSpPr>
        <p:spPr>
          <a:xfrm>
            <a:off x="5882154" y="4109398"/>
            <a:ext cx="1394421" cy="300082"/>
          </a:xfrm>
          <a:prstGeom prst="rect">
            <a:avLst/>
          </a:prstGeom>
          <a:solidFill>
            <a:schemeClr val="bg1">
              <a:lumMod val="85000"/>
            </a:schemeClr>
          </a:solidFill>
        </p:spPr>
        <p:txBody>
          <a:bodyPr wrap="none" rtlCol="0">
            <a:spAutoFit/>
          </a:bodyPr>
          <a:lstStyle/>
          <a:p>
            <a:r>
              <a:rPr lang="de-AT" sz="1350" dirty="0"/>
              <a:t>Identitätsfindung</a:t>
            </a:r>
          </a:p>
        </p:txBody>
      </p:sp>
      <p:sp>
        <p:nvSpPr>
          <p:cNvPr id="15" name="Textfeld 14">
            <a:extLst>
              <a:ext uri="{FF2B5EF4-FFF2-40B4-BE49-F238E27FC236}">
                <a16:creationId xmlns:a16="http://schemas.microsoft.com/office/drawing/2014/main" id="{A2C348A8-FB10-447F-BA30-86ABE4A17EB0}"/>
              </a:ext>
            </a:extLst>
          </p:cNvPr>
          <p:cNvSpPr txBox="1"/>
          <p:nvPr/>
        </p:nvSpPr>
        <p:spPr>
          <a:xfrm>
            <a:off x="5385913" y="4734142"/>
            <a:ext cx="2074535" cy="300082"/>
          </a:xfrm>
          <a:prstGeom prst="rect">
            <a:avLst/>
          </a:prstGeom>
          <a:solidFill>
            <a:schemeClr val="bg1">
              <a:lumMod val="85000"/>
            </a:schemeClr>
          </a:solidFill>
        </p:spPr>
        <p:txBody>
          <a:bodyPr wrap="square" rtlCol="0">
            <a:spAutoFit/>
          </a:bodyPr>
          <a:lstStyle/>
          <a:p>
            <a:r>
              <a:rPr lang="de-AT" sz="1350" dirty="0"/>
              <a:t>Gemeinschaftsgefühl</a:t>
            </a:r>
          </a:p>
        </p:txBody>
      </p:sp>
      <p:sp>
        <p:nvSpPr>
          <p:cNvPr id="17" name="Textfeld 16">
            <a:extLst>
              <a:ext uri="{FF2B5EF4-FFF2-40B4-BE49-F238E27FC236}">
                <a16:creationId xmlns:a16="http://schemas.microsoft.com/office/drawing/2014/main" id="{CA29BCCC-0FBA-4B83-9CAE-07F7408B87E0}"/>
              </a:ext>
            </a:extLst>
          </p:cNvPr>
          <p:cNvSpPr txBox="1"/>
          <p:nvPr/>
        </p:nvSpPr>
        <p:spPr>
          <a:xfrm>
            <a:off x="2046882" y="4750184"/>
            <a:ext cx="962042" cy="300082"/>
          </a:xfrm>
          <a:prstGeom prst="rect">
            <a:avLst/>
          </a:prstGeom>
          <a:solidFill>
            <a:schemeClr val="bg1">
              <a:lumMod val="85000"/>
            </a:schemeClr>
          </a:solidFill>
        </p:spPr>
        <p:txBody>
          <a:bodyPr wrap="square" rtlCol="0">
            <a:spAutoFit/>
          </a:bodyPr>
          <a:lstStyle/>
          <a:p>
            <a:pPr algn="r"/>
            <a:r>
              <a:rPr lang="de-AT" sz="1350" dirty="0"/>
              <a:t>Mobbing           </a:t>
            </a:r>
          </a:p>
        </p:txBody>
      </p:sp>
      <p:sp>
        <p:nvSpPr>
          <p:cNvPr id="24" name="Textfeld 23">
            <a:extLst>
              <a:ext uri="{FF2B5EF4-FFF2-40B4-BE49-F238E27FC236}">
                <a16:creationId xmlns:a16="http://schemas.microsoft.com/office/drawing/2014/main" id="{FF94C84A-FA8F-47A7-9E1C-4AD4C9808064}"/>
              </a:ext>
            </a:extLst>
          </p:cNvPr>
          <p:cNvSpPr txBox="1"/>
          <p:nvPr/>
        </p:nvSpPr>
        <p:spPr>
          <a:xfrm>
            <a:off x="3569421" y="2704044"/>
            <a:ext cx="797459" cy="369332"/>
          </a:xfrm>
          <a:prstGeom prst="rect">
            <a:avLst/>
          </a:prstGeom>
          <a:solidFill>
            <a:schemeClr val="bg1"/>
          </a:solidFill>
        </p:spPr>
        <p:txBody>
          <a:bodyPr wrap="square" rtlCol="0">
            <a:spAutoFit/>
          </a:bodyPr>
          <a:lstStyle/>
          <a:p>
            <a:r>
              <a:rPr lang="de-AT" dirty="0"/>
              <a:t>                        </a:t>
            </a:r>
          </a:p>
        </p:txBody>
      </p:sp>
      <p:sp>
        <p:nvSpPr>
          <p:cNvPr id="25" name="Textfeld 24">
            <a:extLst>
              <a:ext uri="{FF2B5EF4-FFF2-40B4-BE49-F238E27FC236}">
                <a16:creationId xmlns:a16="http://schemas.microsoft.com/office/drawing/2014/main" id="{FD2F4360-07F0-4F21-BFC5-DA923D135AE9}"/>
              </a:ext>
            </a:extLst>
          </p:cNvPr>
          <p:cNvSpPr txBox="1"/>
          <p:nvPr/>
        </p:nvSpPr>
        <p:spPr>
          <a:xfrm>
            <a:off x="2368945" y="5265149"/>
            <a:ext cx="1997935" cy="369332"/>
          </a:xfrm>
          <a:prstGeom prst="rect">
            <a:avLst/>
          </a:prstGeom>
          <a:solidFill>
            <a:schemeClr val="bg1"/>
          </a:solidFill>
        </p:spPr>
        <p:txBody>
          <a:bodyPr wrap="square" rtlCol="0">
            <a:spAutoFit/>
          </a:bodyPr>
          <a:lstStyle/>
          <a:p>
            <a:r>
              <a:rPr lang="de-AT" dirty="0"/>
              <a:t>                        </a:t>
            </a:r>
          </a:p>
        </p:txBody>
      </p:sp>
      <p:sp>
        <p:nvSpPr>
          <p:cNvPr id="26" name="Textfeld 25">
            <a:extLst>
              <a:ext uri="{FF2B5EF4-FFF2-40B4-BE49-F238E27FC236}">
                <a16:creationId xmlns:a16="http://schemas.microsoft.com/office/drawing/2014/main" id="{D4119856-084C-4041-BE1A-A51751990574}"/>
              </a:ext>
            </a:extLst>
          </p:cNvPr>
          <p:cNvSpPr txBox="1"/>
          <p:nvPr/>
        </p:nvSpPr>
        <p:spPr>
          <a:xfrm>
            <a:off x="5106683" y="5259014"/>
            <a:ext cx="1902434" cy="369332"/>
          </a:xfrm>
          <a:prstGeom prst="rect">
            <a:avLst/>
          </a:prstGeom>
          <a:solidFill>
            <a:schemeClr val="bg1"/>
          </a:solidFill>
        </p:spPr>
        <p:txBody>
          <a:bodyPr wrap="square" rtlCol="0">
            <a:spAutoFit/>
          </a:bodyPr>
          <a:lstStyle/>
          <a:p>
            <a:r>
              <a:rPr lang="de-AT" dirty="0"/>
              <a:t>                        </a:t>
            </a:r>
          </a:p>
        </p:txBody>
      </p:sp>
      <p:pic>
        <p:nvPicPr>
          <p:cNvPr id="23" name="Picture 2">
            <a:extLst>
              <a:ext uri="{FF2B5EF4-FFF2-40B4-BE49-F238E27FC236}">
                <a16:creationId xmlns:a16="http://schemas.microsoft.com/office/drawing/2014/main" id="{63B2F12F-AAFD-486E-A178-DF6B5CCCE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136" y="1590113"/>
            <a:ext cx="5185493" cy="4698467"/>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7" name="Textfeld 26">
            <a:extLst>
              <a:ext uri="{FF2B5EF4-FFF2-40B4-BE49-F238E27FC236}">
                <a16:creationId xmlns:a16="http://schemas.microsoft.com/office/drawing/2014/main" id="{CEF36C3C-B005-434E-950D-6EDFA205C960}"/>
              </a:ext>
            </a:extLst>
          </p:cNvPr>
          <p:cNvSpPr txBox="1"/>
          <p:nvPr/>
        </p:nvSpPr>
        <p:spPr>
          <a:xfrm>
            <a:off x="5808740" y="2914801"/>
            <a:ext cx="1990360" cy="507831"/>
          </a:xfrm>
          <a:prstGeom prst="rect">
            <a:avLst/>
          </a:prstGeom>
          <a:solidFill>
            <a:schemeClr val="bg1">
              <a:lumMod val="85000"/>
            </a:schemeClr>
          </a:solidFill>
        </p:spPr>
        <p:txBody>
          <a:bodyPr wrap="square" rtlCol="0">
            <a:spAutoFit/>
          </a:bodyPr>
          <a:lstStyle/>
          <a:p>
            <a:r>
              <a:rPr lang="de-AT" sz="1350" dirty="0"/>
              <a:t>emotionale Unterstützung</a:t>
            </a:r>
          </a:p>
        </p:txBody>
      </p:sp>
      <p:sp>
        <p:nvSpPr>
          <p:cNvPr id="28" name="Textfeld 27">
            <a:extLst>
              <a:ext uri="{FF2B5EF4-FFF2-40B4-BE49-F238E27FC236}">
                <a16:creationId xmlns:a16="http://schemas.microsoft.com/office/drawing/2014/main" id="{2F14B6D4-5520-4F85-849D-6AF2070C43B4}"/>
              </a:ext>
            </a:extLst>
          </p:cNvPr>
          <p:cNvSpPr txBox="1"/>
          <p:nvPr/>
        </p:nvSpPr>
        <p:spPr>
          <a:xfrm>
            <a:off x="6335248" y="3831643"/>
            <a:ext cx="1388329" cy="300082"/>
          </a:xfrm>
          <a:prstGeom prst="rect">
            <a:avLst/>
          </a:prstGeom>
          <a:solidFill>
            <a:schemeClr val="bg1">
              <a:lumMod val="85000"/>
            </a:schemeClr>
          </a:solidFill>
        </p:spPr>
        <p:txBody>
          <a:bodyPr wrap="none" rtlCol="0">
            <a:spAutoFit/>
          </a:bodyPr>
          <a:lstStyle/>
          <a:p>
            <a:r>
              <a:rPr lang="de-AT" sz="1350" dirty="0"/>
              <a:t>Selbstdarstellung</a:t>
            </a:r>
          </a:p>
        </p:txBody>
      </p:sp>
      <p:sp>
        <p:nvSpPr>
          <p:cNvPr id="29" name="Textfeld 28">
            <a:extLst>
              <a:ext uri="{FF2B5EF4-FFF2-40B4-BE49-F238E27FC236}">
                <a16:creationId xmlns:a16="http://schemas.microsoft.com/office/drawing/2014/main" id="{A3EEDBF1-FA0C-4946-8554-D40331F2A21A}"/>
              </a:ext>
            </a:extLst>
          </p:cNvPr>
          <p:cNvSpPr txBox="1"/>
          <p:nvPr/>
        </p:nvSpPr>
        <p:spPr>
          <a:xfrm>
            <a:off x="5528541" y="4438491"/>
            <a:ext cx="2394695" cy="300082"/>
          </a:xfrm>
          <a:prstGeom prst="rect">
            <a:avLst/>
          </a:prstGeom>
          <a:solidFill>
            <a:schemeClr val="bg1">
              <a:lumMod val="85000"/>
            </a:schemeClr>
          </a:solidFill>
        </p:spPr>
        <p:txBody>
          <a:bodyPr wrap="none" rtlCol="0">
            <a:spAutoFit/>
          </a:bodyPr>
          <a:lstStyle/>
          <a:p>
            <a:r>
              <a:rPr lang="de-AT" sz="1350" dirty="0"/>
              <a:t>Beziehungen in der realen Welt</a:t>
            </a:r>
          </a:p>
        </p:txBody>
      </p:sp>
      <p:sp>
        <p:nvSpPr>
          <p:cNvPr id="30" name="Textfeld 29">
            <a:extLst>
              <a:ext uri="{FF2B5EF4-FFF2-40B4-BE49-F238E27FC236}">
                <a16:creationId xmlns:a16="http://schemas.microsoft.com/office/drawing/2014/main" id="{A51080F7-9212-49A5-8A92-3862DE82D9A1}"/>
              </a:ext>
            </a:extLst>
          </p:cNvPr>
          <p:cNvSpPr txBox="1"/>
          <p:nvPr/>
        </p:nvSpPr>
        <p:spPr>
          <a:xfrm>
            <a:off x="5891279" y="4137930"/>
            <a:ext cx="1394421" cy="300082"/>
          </a:xfrm>
          <a:prstGeom prst="rect">
            <a:avLst/>
          </a:prstGeom>
          <a:solidFill>
            <a:schemeClr val="bg1">
              <a:lumMod val="85000"/>
            </a:schemeClr>
          </a:solidFill>
        </p:spPr>
        <p:txBody>
          <a:bodyPr wrap="none" rtlCol="0">
            <a:spAutoFit/>
          </a:bodyPr>
          <a:lstStyle/>
          <a:p>
            <a:r>
              <a:rPr lang="de-AT" sz="1350" dirty="0"/>
              <a:t>Identitätsfindung</a:t>
            </a:r>
          </a:p>
        </p:txBody>
      </p:sp>
      <p:sp>
        <p:nvSpPr>
          <p:cNvPr id="31" name="Textfeld 30">
            <a:extLst>
              <a:ext uri="{FF2B5EF4-FFF2-40B4-BE49-F238E27FC236}">
                <a16:creationId xmlns:a16="http://schemas.microsoft.com/office/drawing/2014/main" id="{06CED2D0-E389-43E0-A0AE-178A23888D7A}"/>
              </a:ext>
            </a:extLst>
          </p:cNvPr>
          <p:cNvSpPr txBox="1"/>
          <p:nvPr/>
        </p:nvSpPr>
        <p:spPr>
          <a:xfrm>
            <a:off x="5393215" y="4733663"/>
            <a:ext cx="2074535" cy="300082"/>
          </a:xfrm>
          <a:prstGeom prst="rect">
            <a:avLst/>
          </a:prstGeom>
          <a:solidFill>
            <a:schemeClr val="bg1">
              <a:lumMod val="85000"/>
            </a:schemeClr>
          </a:solidFill>
        </p:spPr>
        <p:txBody>
          <a:bodyPr wrap="square" rtlCol="0">
            <a:spAutoFit/>
          </a:bodyPr>
          <a:lstStyle/>
          <a:p>
            <a:r>
              <a:rPr lang="de-AT" sz="1350" dirty="0"/>
              <a:t>Gemeinschaftsgefühl</a:t>
            </a:r>
          </a:p>
        </p:txBody>
      </p:sp>
      <p:sp>
        <p:nvSpPr>
          <p:cNvPr id="32" name="Textfeld 31">
            <a:extLst>
              <a:ext uri="{FF2B5EF4-FFF2-40B4-BE49-F238E27FC236}">
                <a16:creationId xmlns:a16="http://schemas.microsoft.com/office/drawing/2014/main" id="{0D84E9BE-EE62-46E1-A574-5D28B701EA1E}"/>
              </a:ext>
            </a:extLst>
          </p:cNvPr>
          <p:cNvSpPr txBox="1"/>
          <p:nvPr/>
        </p:nvSpPr>
        <p:spPr>
          <a:xfrm>
            <a:off x="1138218" y="4978395"/>
            <a:ext cx="1329210" cy="507831"/>
          </a:xfrm>
          <a:prstGeom prst="rect">
            <a:avLst/>
          </a:prstGeom>
          <a:solidFill>
            <a:schemeClr val="bg1">
              <a:lumMod val="85000"/>
            </a:schemeClr>
          </a:solidFill>
        </p:spPr>
        <p:txBody>
          <a:bodyPr wrap="none" rtlCol="0">
            <a:spAutoFit/>
          </a:bodyPr>
          <a:lstStyle/>
          <a:p>
            <a:pPr algn="r"/>
            <a:r>
              <a:rPr lang="de-AT" sz="1350" dirty="0"/>
              <a:t>Angst etwas </a:t>
            </a:r>
          </a:p>
          <a:p>
            <a:r>
              <a:rPr lang="de-AT" sz="1350" dirty="0"/>
              <a:t>zu verpassen</a:t>
            </a:r>
          </a:p>
        </p:txBody>
      </p:sp>
      <p:sp>
        <p:nvSpPr>
          <p:cNvPr id="33" name="Textfeld 32">
            <a:extLst>
              <a:ext uri="{FF2B5EF4-FFF2-40B4-BE49-F238E27FC236}">
                <a16:creationId xmlns:a16="http://schemas.microsoft.com/office/drawing/2014/main" id="{90FE203A-58B5-45E1-84F0-641EB5927303}"/>
              </a:ext>
            </a:extLst>
          </p:cNvPr>
          <p:cNvSpPr txBox="1"/>
          <p:nvPr/>
        </p:nvSpPr>
        <p:spPr>
          <a:xfrm>
            <a:off x="2057859" y="4712923"/>
            <a:ext cx="962042" cy="300082"/>
          </a:xfrm>
          <a:prstGeom prst="rect">
            <a:avLst/>
          </a:prstGeom>
          <a:solidFill>
            <a:schemeClr val="bg1">
              <a:lumMod val="85000"/>
            </a:schemeClr>
          </a:solidFill>
        </p:spPr>
        <p:txBody>
          <a:bodyPr wrap="square" rtlCol="0">
            <a:spAutoFit/>
          </a:bodyPr>
          <a:lstStyle/>
          <a:p>
            <a:pPr algn="r"/>
            <a:r>
              <a:rPr lang="de-AT" sz="1350" dirty="0"/>
              <a:t>Mobbing           </a:t>
            </a:r>
          </a:p>
        </p:txBody>
      </p:sp>
      <p:sp>
        <p:nvSpPr>
          <p:cNvPr id="34" name="Textfeld 33">
            <a:extLst>
              <a:ext uri="{FF2B5EF4-FFF2-40B4-BE49-F238E27FC236}">
                <a16:creationId xmlns:a16="http://schemas.microsoft.com/office/drawing/2014/main" id="{4EEF27B1-8F25-4380-96FF-A8D7B60408ED}"/>
              </a:ext>
            </a:extLst>
          </p:cNvPr>
          <p:cNvSpPr txBox="1"/>
          <p:nvPr/>
        </p:nvSpPr>
        <p:spPr>
          <a:xfrm>
            <a:off x="1502322" y="4245286"/>
            <a:ext cx="1840680" cy="300082"/>
          </a:xfrm>
          <a:prstGeom prst="rect">
            <a:avLst/>
          </a:prstGeom>
          <a:solidFill>
            <a:schemeClr val="bg1">
              <a:lumMod val="85000"/>
            </a:schemeClr>
          </a:solidFill>
        </p:spPr>
        <p:txBody>
          <a:bodyPr wrap="square" rtlCol="0">
            <a:spAutoFit/>
          </a:bodyPr>
          <a:lstStyle/>
          <a:p>
            <a:pPr algn="r"/>
            <a:r>
              <a:rPr lang="de-AT" sz="1350" dirty="0"/>
              <a:t>Körperselbstbild</a:t>
            </a:r>
          </a:p>
        </p:txBody>
      </p:sp>
      <p:sp>
        <p:nvSpPr>
          <p:cNvPr id="35" name="Textfeld 34">
            <a:extLst>
              <a:ext uri="{FF2B5EF4-FFF2-40B4-BE49-F238E27FC236}">
                <a16:creationId xmlns:a16="http://schemas.microsoft.com/office/drawing/2014/main" id="{C8CAEEC5-2F52-4885-8B1D-806C40777E13}"/>
              </a:ext>
            </a:extLst>
          </p:cNvPr>
          <p:cNvSpPr txBox="1"/>
          <p:nvPr/>
        </p:nvSpPr>
        <p:spPr>
          <a:xfrm>
            <a:off x="1558642" y="3671192"/>
            <a:ext cx="810303" cy="300082"/>
          </a:xfrm>
          <a:prstGeom prst="rect">
            <a:avLst/>
          </a:prstGeom>
          <a:solidFill>
            <a:schemeClr val="bg1">
              <a:lumMod val="85000"/>
            </a:schemeClr>
          </a:solidFill>
        </p:spPr>
        <p:txBody>
          <a:bodyPr wrap="square" rtlCol="0">
            <a:spAutoFit/>
          </a:bodyPr>
          <a:lstStyle/>
          <a:p>
            <a:pPr algn="r"/>
            <a:r>
              <a:rPr lang="de-AT" sz="1350" dirty="0"/>
              <a:t>Schlaf </a:t>
            </a:r>
          </a:p>
        </p:txBody>
      </p:sp>
      <p:sp>
        <p:nvSpPr>
          <p:cNvPr id="22" name="Textfeld 21">
            <a:extLst>
              <a:ext uri="{FF2B5EF4-FFF2-40B4-BE49-F238E27FC236}">
                <a16:creationId xmlns:a16="http://schemas.microsoft.com/office/drawing/2014/main" id="{CD54778E-5072-4CDA-AC61-DAAA34B9FDF2}"/>
              </a:ext>
            </a:extLst>
          </p:cNvPr>
          <p:cNvSpPr txBox="1"/>
          <p:nvPr/>
        </p:nvSpPr>
        <p:spPr>
          <a:xfrm>
            <a:off x="1818742" y="3056979"/>
            <a:ext cx="1757821" cy="300082"/>
          </a:xfrm>
          <a:prstGeom prst="rect">
            <a:avLst/>
          </a:prstGeom>
          <a:solidFill>
            <a:schemeClr val="bg1">
              <a:lumMod val="85000"/>
            </a:schemeClr>
          </a:solidFill>
        </p:spPr>
        <p:txBody>
          <a:bodyPr wrap="square" rtlCol="0">
            <a:spAutoFit/>
          </a:bodyPr>
          <a:lstStyle/>
          <a:p>
            <a:pPr algn="r"/>
            <a:r>
              <a:rPr lang="de-AT" sz="1350" dirty="0"/>
              <a:t>Nervosität / Angst </a:t>
            </a:r>
          </a:p>
        </p:txBody>
      </p:sp>
      <p:sp>
        <p:nvSpPr>
          <p:cNvPr id="21" name="Textfeld 20">
            <a:extLst>
              <a:ext uri="{FF2B5EF4-FFF2-40B4-BE49-F238E27FC236}">
                <a16:creationId xmlns:a16="http://schemas.microsoft.com/office/drawing/2014/main" id="{C0136B19-0C1D-42CA-8247-B5B42DEBCDC5}"/>
              </a:ext>
            </a:extLst>
          </p:cNvPr>
          <p:cNvSpPr txBox="1"/>
          <p:nvPr/>
        </p:nvSpPr>
        <p:spPr>
          <a:xfrm>
            <a:off x="1738290" y="3301374"/>
            <a:ext cx="2013523" cy="300082"/>
          </a:xfrm>
          <a:prstGeom prst="rect">
            <a:avLst/>
          </a:prstGeom>
          <a:solidFill>
            <a:schemeClr val="bg1">
              <a:lumMod val="85000"/>
            </a:schemeClr>
          </a:solidFill>
        </p:spPr>
        <p:txBody>
          <a:bodyPr wrap="square" rtlCol="0">
            <a:spAutoFit/>
          </a:bodyPr>
          <a:lstStyle/>
          <a:p>
            <a:pPr algn="r"/>
            <a:r>
              <a:rPr lang="de-AT" sz="1350" dirty="0"/>
              <a:t>Niedergeschlagenheit</a:t>
            </a:r>
          </a:p>
        </p:txBody>
      </p:sp>
      <p:sp>
        <p:nvSpPr>
          <p:cNvPr id="37" name="Textfeld 36">
            <a:extLst>
              <a:ext uri="{FF2B5EF4-FFF2-40B4-BE49-F238E27FC236}">
                <a16:creationId xmlns:a16="http://schemas.microsoft.com/office/drawing/2014/main" id="{F98D165D-7CA7-4106-A9ED-88E6E80E981B}"/>
              </a:ext>
            </a:extLst>
          </p:cNvPr>
          <p:cNvSpPr txBox="1"/>
          <p:nvPr/>
        </p:nvSpPr>
        <p:spPr>
          <a:xfrm>
            <a:off x="2348452" y="5255394"/>
            <a:ext cx="2033832" cy="461665"/>
          </a:xfrm>
          <a:prstGeom prst="rect">
            <a:avLst/>
          </a:prstGeom>
          <a:solidFill>
            <a:schemeClr val="bg1"/>
          </a:solidFill>
        </p:spPr>
        <p:txBody>
          <a:bodyPr wrap="square" rtlCol="0">
            <a:spAutoFit/>
          </a:bodyPr>
          <a:lstStyle/>
          <a:p>
            <a:r>
              <a:rPr lang="de-AT" sz="2400" dirty="0"/>
              <a:t>                        </a:t>
            </a:r>
          </a:p>
        </p:txBody>
      </p:sp>
      <p:sp>
        <p:nvSpPr>
          <p:cNvPr id="38" name="Textfeld 37">
            <a:extLst>
              <a:ext uri="{FF2B5EF4-FFF2-40B4-BE49-F238E27FC236}">
                <a16:creationId xmlns:a16="http://schemas.microsoft.com/office/drawing/2014/main" id="{DDD3EF83-B38C-4C62-A537-02525E15F6F3}"/>
              </a:ext>
            </a:extLst>
          </p:cNvPr>
          <p:cNvSpPr txBox="1"/>
          <p:nvPr/>
        </p:nvSpPr>
        <p:spPr>
          <a:xfrm>
            <a:off x="2422663" y="2580995"/>
            <a:ext cx="1997935" cy="461665"/>
          </a:xfrm>
          <a:prstGeom prst="rect">
            <a:avLst/>
          </a:prstGeom>
          <a:solidFill>
            <a:schemeClr val="bg1"/>
          </a:solidFill>
        </p:spPr>
        <p:txBody>
          <a:bodyPr wrap="square" rtlCol="0">
            <a:spAutoFit/>
          </a:bodyPr>
          <a:lstStyle/>
          <a:p>
            <a:r>
              <a:rPr lang="de-AT" sz="2400" dirty="0"/>
              <a:t>                        </a:t>
            </a:r>
          </a:p>
        </p:txBody>
      </p:sp>
      <p:sp>
        <p:nvSpPr>
          <p:cNvPr id="39" name="Textfeld 38">
            <a:extLst>
              <a:ext uri="{FF2B5EF4-FFF2-40B4-BE49-F238E27FC236}">
                <a16:creationId xmlns:a16="http://schemas.microsoft.com/office/drawing/2014/main" id="{BE4A369C-5806-40D5-A6D6-D526587EDA8C}"/>
              </a:ext>
            </a:extLst>
          </p:cNvPr>
          <p:cNvSpPr txBox="1"/>
          <p:nvPr/>
        </p:nvSpPr>
        <p:spPr>
          <a:xfrm>
            <a:off x="5135866" y="5177410"/>
            <a:ext cx="2033832" cy="461665"/>
          </a:xfrm>
          <a:prstGeom prst="rect">
            <a:avLst/>
          </a:prstGeom>
          <a:solidFill>
            <a:schemeClr val="bg1"/>
          </a:solidFill>
        </p:spPr>
        <p:txBody>
          <a:bodyPr wrap="square" rtlCol="0">
            <a:spAutoFit/>
          </a:bodyPr>
          <a:lstStyle/>
          <a:p>
            <a:r>
              <a:rPr lang="de-AT" sz="2400" dirty="0"/>
              <a:t>                        </a:t>
            </a:r>
          </a:p>
        </p:txBody>
      </p:sp>
      <p:sp>
        <p:nvSpPr>
          <p:cNvPr id="20" name="Textfeld 19">
            <a:extLst>
              <a:ext uri="{FF2B5EF4-FFF2-40B4-BE49-F238E27FC236}">
                <a16:creationId xmlns:a16="http://schemas.microsoft.com/office/drawing/2014/main" id="{D71B16CF-2A5A-4FCF-B704-EFB97FE20A50}"/>
              </a:ext>
            </a:extLst>
          </p:cNvPr>
          <p:cNvSpPr txBox="1"/>
          <p:nvPr/>
        </p:nvSpPr>
        <p:spPr>
          <a:xfrm>
            <a:off x="3649309" y="3601456"/>
            <a:ext cx="759800" cy="215444"/>
          </a:xfrm>
          <a:prstGeom prst="rect">
            <a:avLst/>
          </a:prstGeom>
          <a:solidFill>
            <a:schemeClr val="bg1"/>
          </a:solidFill>
        </p:spPr>
        <p:txBody>
          <a:bodyPr wrap="square" rtlCol="0">
            <a:spAutoFit/>
          </a:bodyPr>
          <a:lstStyle/>
          <a:p>
            <a:endParaRPr lang="de-AT" sz="800" dirty="0"/>
          </a:p>
        </p:txBody>
      </p:sp>
      <p:sp>
        <p:nvSpPr>
          <p:cNvPr id="2" name="Rechteck 1">
            <a:extLst>
              <a:ext uri="{FF2B5EF4-FFF2-40B4-BE49-F238E27FC236}">
                <a16:creationId xmlns:a16="http://schemas.microsoft.com/office/drawing/2014/main" id="{C46E1D27-F691-49FE-AF22-93FF8D7BAA7F}"/>
              </a:ext>
            </a:extLst>
          </p:cNvPr>
          <p:cNvSpPr/>
          <p:nvPr/>
        </p:nvSpPr>
        <p:spPr>
          <a:xfrm>
            <a:off x="-19483" y="1652586"/>
            <a:ext cx="4420598" cy="4410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41" name="Picture 2" descr="http://a5.mzstatic.com/eu/r30/Purple69/v4/39/06/9b/39069bd6-eb50-bba0-0aa7-c41481812eef/icon175x175.png">
            <a:hlinkClick r:id="rId4"/>
            <a:extLst>
              <a:ext uri="{FF2B5EF4-FFF2-40B4-BE49-F238E27FC236}">
                <a16:creationId xmlns:a16="http://schemas.microsoft.com/office/drawing/2014/main" id="{A8DDC9ED-0EAB-439E-8B81-07B8D1876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854" y="2295441"/>
            <a:ext cx="497043" cy="49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Snapchat Logo.png">
            <a:hlinkClick r:id="rId6"/>
            <a:extLst>
              <a:ext uri="{FF2B5EF4-FFF2-40B4-BE49-F238E27FC236}">
                <a16:creationId xmlns:a16="http://schemas.microsoft.com/office/drawing/2014/main" id="{F5C45139-2AD2-4102-8DBC-9626E16381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451" y="1270354"/>
            <a:ext cx="564291" cy="56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descr="Bildergebnis für instagram logo">
            <a:extLst>
              <a:ext uri="{FF2B5EF4-FFF2-40B4-BE49-F238E27FC236}">
                <a16:creationId xmlns:a16="http://schemas.microsoft.com/office/drawing/2014/main" id="{61F36427-AD71-46F4-8EA5-9045F1C803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9157" y="4588709"/>
            <a:ext cx="516425" cy="516425"/>
          </a:xfrm>
          <a:prstGeom prst="rect">
            <a:avLst/>
          </a:prstGeom>
          <a:noFill/>
          <a:extLst>
            <a:ext uri="{909E8E84-426E-40DD-AFC4-6F175D3DCCD1}">
              <a14:hiddenFill xmlns:a14="http://schemas.microsoft.com/office/drawing/2010/main">
                <a:solidFill>
                  <a:srgbClr val="FFFFFF"/>
                </a:solidFill>
              </a14:hiddenFill>
            </a:ext>
          </a:extLst>
        </p:spPr>
      </p:pic>
      <p:sp>
        <p:nvSpPr>
          <p:cNvPr id="45" name="Rechteck 44">
            <a:extLst>
              <a:ext uri="{FF2B5EF4-FFF2-40B4-BE49-F238E27FC236}">
                <a16:creationId xmlns:a16="http://schemas.microsoft.com/office/drawing/2014/main" id="{1558F044-EC4F-4D2D-BC7F-896BD7FA23B2}"/>
              </a:ext>
            </a:extLst>
          </p:cNvPr>
          <p:cNvSpPr/>
          <p:nvPr/>
        </p:nvSpPr>
        <p:spPr>
          <a:xfrm>
            <a:off x="4757810" y="1876466"/>
            <a:ext cx="3165425" cy="4410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46" name="Picture 8" descr="TikTok Logo - Logo, zeichen, emblem, symbol. Geschichte und Bedeutung">
            <a:extLst>
              <a:ext uri="{FF2B5EF4-FFF2-40B4-BE49-F238E27FC236}">
                <a16:creationId xmlns:a16="http://schemas.microsoft.com/office/drawing/2014/main" id="{92C37E98-9F51-4972-99B6-598CFD8A88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3016" y="3442078"/>
            <a:ext cx="906840" cy="50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66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ormAutofit/>
          </a:bodyPr>
          <a:lstStyle/>
          <a:p>
            <a:pPr eaLnBrk="1" hangingPunct="1"/>
            <a:r>
              <a:rPr lang="de-DE" altLang="de-DE" sz="2800" dirty="0"/>
              <a:t>Kennzeichen kindgerechter Apps…</a:t>
            </a:r>
          </a:p>
        </p:txBody>
      </p:sp>
      <p:sp>
        <p:nvSpPr>
          <p:cNvPr id="1010691" name="Rectangle 3"/>
          <p:cNvSpPr>
            <a:spLocks noGrp="1" noChangeArrowheads="1"/>
          </p:cNvSpPr>
          <p:nvPr>
            <p:ph idx="4294967295"/>
          </p:nvPr>
        </p:nvSpPr>
        <p:spPr>
          <a:xfrm>
            <a:off x="891419" y="1808820"/>
            <a:ext cx="6187193" cy="3618309"/>
          </a:xfrm>
        </p:spPr>
        <p:txBody>
          <a:bodyPr/>
          <a:lstStyle/>
          <a:p>
            <a:pPr marL="42863" indent="0">
              <a:spcBef>
                <a:spcPts val="450"/>
              </a:spcBef>
            </a:pPr>
            <a:endParaRPr lang="de-DE" altLang="de-DE" dirty="0"/>
          </a:p>
          <a:p>
            <a:r>
              <a:rPr lang="de-DE" sz="2000" dirty="0"/>
              <a:t>sind gewaltfrei und altersangemessen.</a:t>
            </a:r>
          </a:p>
          <a:p>
            <a:r>
              <a:rPr lang="de-DE" sz="2000" dirty="0"/>
              <a:t>sind einfach aufgebaut, leicht zu bedienen, benutzt eine kindgerechte Ansprache und verzichtet auf zu viel Text.</a:t>
            </a:r>
          </a:p>
          <a:p>
            <a:r>
              <a:rPr lang="de-DE" sz="2000" dirty="0"/>
              <a:t>regen die Fantasie und die Neugier Ihres Kindes an.</a:t>
            </a:r>
          </a:p>
          <a:p>
            <a:r>
              <a:rPr lang="de-DE" sz="2000" dirty="0"/>
              <a:t>verzichten auf Werbung und Verlinkungen zu sozialen Netzwerken</a:t>
            </a:r>
          </a:p>
          <a:p>
            <a:r>
              <a:rPr lang="de-DE" sz="2000" dirty="0"/>
              <a:t>bietet keine Möglichkeit zu In-App-Käufen</a:t>
            </a:r>
          </a:p>
        </p:txBody>
      </p:sp>
    </p:spTree>
    <p:extLst>
      <p:ext uri="{BB962C8B-B14F-4D97-AF65-F5344CB8AC3E}">
        <p14:creationId xmlns:p14="http://schemas.microsoft.com/office/powerpoint/2010/main" val="386982937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FBCC-2321-44D8-BF26-D03558E897EA}"/>
              </a:ext>
            </a:extLst>
          </p:cNvPr>
          <p:cNvSpPr>
            <a:spLocks noGrp="1"/>
          </p:cNvSpPr>
          <p:nvPr>
            <p:ph type="title"/>
          </p:nvPr>
        </p:nvSpPr>
        <p:spPr/>
        <p:txBody>
          <a:bodyPr>
            <a:normAutofit/>
          </a:bodyPr>
          <a:lstStyle/>
          <a:p>
            <a:r>
              <a:rPr lang="de-AT" sz="2800" b="1" dirty="0"/>
              <a:t>„Aktuelles“ Thema </a:t>
            </a:r>
            <a:r>
              <a:rPr lang="de-AT" sz="2800" b="1" dirty="0" err="1"/>
              <a:t>Challenges</a:t>
            </a:r>
            <a:r>
              <a:rPr lang="de-AT" sz="2800" b="1" dirty="0"/>
              <a:t> </a:t>
            </a:r>
          </a:p>
        </p:txBody>
      </p:sp>
      <p:sp>
        <p:nvSpPr>
          <p:cNvPr id="3" name="Inhaltsplatzhalter 2">
            <a:extLst>
              <a:ext uri="{FF2B5EF4-FFF2-40B4-BE49-F238E27FC236}">
                <a16:creationId xmlns:a16="http://schemas.microsoft.com/office/drawing/2014/main" id="{07C600D8-3879-4F0F-A566-F8B137F2705C}"/>
              </a:ext>
            </a:extLst>
          </p:cNvPr>
          <p:cNvSpPr>
            <a:spLocks noGrp="1"/>
          </p:cNvSpPr>
          <p:nvPr>
            <p:ph idx="1"/>
          </p:nvPr>
        </p:nvSpPr>
        <p:spPr>
          <a:xfrm>
            <a:off x="828884" y="2123472"/>
            <a:ext cx="7886700" cy="3321633"/>
          </a:xfrm>
        </p:spPr>
        <p:txBody>
          <a:bodyPr>
            <a:noAutofit/>
          </a:bodyPr>
          <a:lstStyle/>
          <a:p>
            <a:pPr lvl="1">
              <a:lnSpc>
                <a:spcPct val="120000"/>
              </a:lnSpc>
            </a:pPr>
            <a:r>
              <a:rPr lang="de-AT" dirty="0"/>
              <a:t>werden über soziale Medien / Videoplattformen verbreitet</a:t>
            </a:r>
          </a:p>
          <a:p>
            <a:pPr lvl="1">
              <a:lnSpc>
                <a:spcPct val="120000"/>
              </a:lnSpc>
            </a:pPr>
            <a:r>
              <a:rPr lang="de-AT" dirty="0"/>
              <a:t>reichen von harmlosen Herausforderungen bis zu riskanten gesundheitsschädlichen Handlungen</a:t>
            </a:r>
          </a:p>
          <a:p>
            <a:pPr lvl="1">
              <a:lnSpc>
                <a:spcPct val="120000"/>
              </a:lnSpc>
            </a:pPr>
            <a:r>
              <a:rPr lang="de-AT" dirty="0"/>
              <a:t>Beispiele</a:t>
            </a:r>
          </a:p>
          <a:p>
            <a:pPr lvl="2">
              <a:lnSpc>
                <a:spcPct val="120000"/>
              </a:lnSpc>
            </a:pPr>
            <a:r>
              <a:rPr lang="de-AT" sz="1700" dirty="0"/>
              <a:t>Ice </a:t>
            </a:r>
            <a:r>
              <a:rPr lang="de-AT" sz="1700" dirty="0" err="1"/>
              <a:t>Bucket</a:t>
            </a:r>
            <a:r>
              <a:rPr lang="de-AT" sz="1700" dirty="0"/>
              <a:t> Challenge</a:t>
            </a:r>
          </a:p>
          <a:p>
            <a:pPr lvl="2">
              <a:lnSpc>
                <a:spcPct val="120000"/>
              </a:lnSpc>
            </a:pPr>
            <a:r>
              <a:rPr lang="de-AT" sz="1700" dirty="0"/>
              <a:t>Bird Box Challenge   </a:t>
            </a:r>
          </a:p>
          <a:p>
            <a:pPr lvl="2">
              <a:lnSpc>
                <a:spcPct val="120000"/>
              </a:lnSpc>
            </a:pPr>
            <a:r>
              <a:rPr lang="de-AT" sz="1700" dirty="0"/>
              <a:t>Hot Chip Challenge</a:t>
            </a:r>
          </a:p>
          <a:p>
            <a:pPr lvl="2">
              <a:lnSpc>
                <a:spcPct val="120000"/>
              </a:lnSpc>
            </a:pPr>
            <a:r>
              <a:rPr lang="de-AT" sz="1700" dirty="0"/>
              <a:t>Deo Challenge </a:t>
            </a:r>
          </a:p>
        </p:txBody>
      </p:sp>
    </p:spTree>
    <p:extLst>
      <p:ext uri="{BB962C8B-B14F-4D97-AF65-F5344CB8AC3E}">
        <p14:creationId xmlns:p14="http://schemas.microsoft.com/office/powerpoint/2010/main" val="15628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FBCC-2321-44D8-BF26-D03558E897EA}"/>
              </a:ext>
            </a:extLst>
          </p:cNvPr>
          <p:cNvSpPr>
            <a:spLocks noGrp="1"/>
          </p:cNvSpPr>
          <p:nvPr>
            <p:ph type="title"/>
          </p:nvPr>
        </p:nvSpPr>
        <p:spPr/>
        <p:txBody>
          <a:bodyPr>
            <a:normAutofit/>
          </a:bodyPr>
          <a:lstStyle/>
          <a:p>
            <a:r>
              <a:rPr lang="de-AT" sz="2400" b="1" dirty="0"/>
              <a:t>Was tun bei gefährlichen </a:t>
            </a:r>
            <a:r>
              <a:rPr lang="de-AT" sz="2400" b="1" dirty="0" err="1"/>
              <a:t>Challenges</a:t>
            </a:r>
            <a:r>
              <a:rPr lang="de-AT" sz="2400" b="1" dirty="0"/>
              <a:t>?</a:t>
            </a:r>
            <a:br>
              <a:rPr lang="de-AT" sz="2400" b="1" dirty="0"/>
            </a:br>
            <a:r>
              <a:rPr lang="de-AT" sz="2800" dirty="0"/>
              <a:t> </a:t>
            </a:r>
          </a:p>
        </p:txBody>
      </p:sp>
      <p:sp>
        <p:nvSpPr>
          <p:cNvPr id="3" name="Inhaltsplatzhalter 2">
            <a:extLst>
              <a:ext uri="{FF2B5EF4-FFF2-40B4-BE49-F238E27FC236}">
                <a16:creationId xmlns:a16="http://schemas.microsoft.com/office/drawing/2014/main" id="{07C600D8-3879-4F0F-A566-F8B137F2705C}"/>
              </a:ext>
            </a:extLst>
          </p:cNvPr>
          <p:cNvSpPr>
            <a:spLocks noGrp="1"/>
          </p:cNvSpPr>
          <p:nvPr>
            <p:ph idx="1"/>
          </p:nvPr>
        </p:nvSpPr>
        <p:spPr>
          <a:xfrm>
            <a:off x="772323" y="1690689"/>
            <a:ext cx="7886700" cy="4219917"/>
          </a:xfrm>
        </p:spPr>
        <p:txBody>
          <a:bodyPr>
            <a:noAutofit/>
          </a:bodyPr>
          <a:lstStyle/>
          <a:p>
            <a:pPr lvl="1">
              <a:lnSpc>
                <a:spcPct val="120000"/>
              </a:lnSpc>
            </a:pPr>
            <a:r>
              <a:rPr lang="de-AT" dirty="0"/>
              <a:t>Achtung – nicht alles was man sieht ist echt - viele Fakes kursieren!</a:t>
            </a:r>
          </a:p>
          <a:p>
            <a:pPr lvl="1">
              <a:lnSpc>
                <a:spcPct val="120000"/>
              </a:lnSpc>
            </a:pPr>
            <a:r>
              <a:rPr lang="de-AT" dirty="0"/>
              <a:t>Gezeigte Handlungen kritisch hinterfragen, die gesundheitlichen Risiken besprechen </a:t>
            </a:r>
          </a:p>
          <a:p>
            <a:pPr lvl="1">
              <a:lnSpc>
                <a:spcPct val="120000"/>
              </a:lnSpc>
            </a:pPr>
            <a:r>
              <a:rPr lang="de-AT" dirty="0"/>
              <a:t>Kinder bestärken sich und andere nicht in Gefahr zu bringen</a:t>
            </a:r>
          </a:p>
          <a:p>
            <a:pPr marL="685800" lvl="2" indent="0">
              <a:lnSpc>
                <a:spcPct val="120000"/>
              </a:lnSpc>
              <a:buNone/>
            </a:pPr>
            <a:r>
              <a:rPr lang="de-AT" dirty="0">
                <a:sym typeface="Wingdings" panose="05000000000000000000" pitchFamily="2" charset="2"/>
              </a:rPr>
              <a:t> </a:t>
            </a:r>
            <a:r>
              <a:rPr lang="de-AT" dirty="0"/>
              <a:t>Problem der Weiterverbreitung thematisieren</a:t>
            </a:r>
          </a:p>
          <a:p>
            <a:pPr lvl="1">
              <a:lnSpc>
                <a:spcPct val="120000"/>
              </a:lnSpc>
            </a:pPr>
            <a:r>
              <a:rPr lang="de-AT" dirty="0"/>
              <a:t>Gruppendrucksituationen besprechen / Kinder stärken nicht mitzumachen</a:t>
            </a:r>
          </a:p>
          <a:p>
            <a:pPr lvl="1">
              <a:lnSpc>
                <a:spcPct val="120000"/>
              </a:lnSpc>
            </a:pPr>
            <a:r>
              <a:rPr lang="de-AT" dirty="0"/>
              <a:t>andere Eltern informieren</a:t>
            </a:r>
          </a:p>
          <a:p>
            <a:pPr lvl="1">
              <a:lnSpc>
                <a:spcPct val="120000"/>
              </a:lnSpc>
            </a:pPr>
            <a:r>
              <a:rPr lang="de-AT" dirty="0"/>
              <a:t>gemeinsam mit den Kindern harmlose </a:t>
            </a:r>
            <a:r>
              <a:rPr lang="de-AT" dirty="0" err="1"/>
              <a:t>Challenges</a:t>
            </a:r>
            <a:r>
              <a:rPr lang="de-AT" dirty="0"/>
              <a:t> suchen / überlegen</a:t>
            </a:r>
          </a:p>
          <a:p>
            <a:pPr marL="342900" lvl="1" indent="0">
              <a:lnSpc>
                <a:spcPct val="120000"/>
              </a:lnSpc>
              <a:buNone/>
            </a:pPr>
            <a:r>
              <a:rPr lang="de-AT" dirty="0">
                <a:highlight>
                  <a:srgbClr val="FFFF00"/>
                </a:highlight>
              </a:rPr>
              <a:t> </a:t>
            </a:r>
          </a:p>
        </p:txBody>
      </p:sp>
    </p:spTree>
    <p:extLst>
      <p:ext uri="{BB962C8B-B14F-4D97-AF65-F5344CB8AC3E}">
        <p14:creationId xmlns:p14="http://schemas.microsoft.com/office/powerpoint/2010/main" val="28368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FBCC-2321-44D8-BF26-D03558E897EA}"/>
              </a:ext>
            </a:extLst>
          </p:cNvPr>
          <p:cNvSpPr>
            <a:spLocks noGrp="1"/>
          </p:cNvSpPr>
          <p:nvPr>
            <p:ph type="title"/>
          </p:nvPr>
        </p:nvSpPr>
        <p:spPr/>
        <p:txBody>
          <a:bodyPr>
            <a:normAutofit/>
          </a:bodyPr>
          <a:lstStyle/>
          <a:p>
            <a:r>
              <a:rPr lang="de-AT" sz="2800" b="1" dirty="0">
                <a:latin typeface="+mj-lt"/>
              </a:rPr>
              <a:t>Spiele</a:t>
            </a:r>
          </a:p>
        </p:txBody>
      </p:sp>
      <p:sp>
        <p:nvSpPr>
          <p:cNvPr id="3" name="Inhaltsplatzhalter 2">
            <a:extLst>
              <a:ext uri="{FF2B5EF4-FFF2-40B4-BE49-F238E27FC236}">
                <a16:creationId xmlns:a16="http://schemas.microsoft.com/office/drawing/2014/main" id="{07C600D8-3879-4F0F-A566-F8B137F2705C}"/>
              </a:ext>
            </a:extLst>
          </p:cNvPr>
          <p:cNvSpPr>
            <a:spLocks noGrp="1"/>
          </p:cNvSpPr>
          <p:nvPr>
            <p:ph idx="1"/>
          </p:nvPr>
        </p:nvSpPr>
        <p:spPr>
          <a:xfrm>
            <a:off x="828884" y="1946293"/>
            <a:ext cx="7886700" cy="3498812"/>
          </a:xfrm>
        </p:spPr>
        <p:txBody>
          <a:bodyPr>
            <a:noAutofit/>
          </a:bodyPr>
          <a:lstStyle/>
          <a:p>
            <a:pPr marL="342900" lvl="1" indent="0">
              <a:lnSpc>
                <a:spcPct val="150000"/>
              </a:lnSpc>
              <a:buNone/>
            </a:pPr>
            <a:r>
              <a:rPr lang="de-AT" sz="2200" dirty="0"/>
              <a:t>Zeitvertreib, Spaß</a:t>
            </a:r>
          </a:p>
          <a:p>
            <a:pPr marL="342900" lvl="1" indent="0">
              <a:lnSpc>
                <a:spcPct val="150000"/>
              </a:lnSpc>
              <a:buNone/>
            </a:pPr>
            <a:r>
              <a:rPr lang="de-AT" sz="2200" dirty="0"/>
              <a:t>Erfolgserlebnisse</a:t>
            </a:r>
          </a:p>
          <a:p>
            <a:pPr marL="342900" lvl="1" indent="0">
              <a:lnSpc>
                <a:spcPct val="150000"/>
              </a:lnSpc>
              <a:buNone/>
            </a:pPr>
            <a:r>
              <a:rPr lang="de-AT" sz="2200" dirty="0"/>
              <a:t>Vermeidung von Versagensängsten</a:t>
            </a:r>
          </a:p>
          <a:p>
            <a:pPr marL="342900" lvl="1" indent="0">
              <a:lnSpc>
                <a:spcPct val="150000"/>
              </a:lnSpc>
              <a:buNone/>
            </a:pPr>
            <a:r>
              <a:rPr lang="de-AT" sz="2200" dirty="0"/>
              <a:t>Soziale Verbundenheit, Anerkennung</a:t>
            </a:r>
          </a:p>
          <a:p>
            <a:pPr marL="342900" lvl="1" indent="0">
              <a:lnSpc>
                <a:spcPct val="150000"/>
              </a:lnSpc>
              <a:buNone/>
            </a:pPr>
            <a:r>
              <a:rPr lang="de-AT" sz="2200" dirty="0"/>
              <a:t>Ablenkung und Rückzugsmöglichkeit</a:t>
            </a:r>
          </a:p>
          <a:p>
            <a:pPr marL="342900" lvl="1" indent="0">
              <a:lnSpc>
                <a:spcPct val="150000"/>
              </a:lnSpc>
              <a:buNone/>
            </a:pPr>
            <a:r>
              <a:rPr lang="de-DE" sz="2200" dirty="0"/>
              <a:t>„Flow“</a:t>
            </a:r>
            <a:endParaRPr lang="de-AT" sz="2200" dirty="0"/>
          </a:p>
        </p:txBody>
      </p:sp>
      <p:pic>
        <p:nvPicPr>
          <p:cNvPr id="4" name="Bild 1" descr="Typical Tetris Game.svg">
            <a:extLst>
              <a:ext uri="{FF2B5EF4-FFF2-40B4-BE49-F238E27FC236}">
                <a16:creationId xmlns:a16="http://schemas.microsoft.com/office/drawing/2014/main" id="{8BC5E9DE-90EE-4EF1-957C-A797BE7C2C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404" y="2208784"/>
            <a:ext cx="1594712" cy="2643656"/>
          </a:xfrm>
          <a:prstGeom prst="rect">
            <a:avLst/>
          </a:prstGeom>
          <a:noFill/>
          <a:ln>
            <a:noFill/>
          </a:ln>
        </p:spPr>
      </p:pic>
    </p:spTree>
    <p:extLst>
      <p:ext uri="{BB962C8B-B14F-4D97-AF65-F5344CB8AC3E}">
        <p14:creationId xmlns:p14="http://schemas.microsoft.com/office/powerpoint/2010/main" val="5323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782" y="2196135"/>
            <a:ext cx="1375172" cy="85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3"/>
          <p:cNvSpPr>
            <a:spLocks noGrp="1" noChangeArrowheads="1"/>
          </p:cNvSpPr>
          <p:nvPr>
            <p:ph type="title" sz="quarter" idx="4294967295"/>
          </p:nvPr>
        </p:nvSpPr>
        <p:spPr>
          <a:xfrm>
            <a:off x="1364195" y="735068"/>
            <a:ext cx="5400675" cy="594122"/>
          </a:xfrm>
        </p:spPr>
        <p:txBody>
          <a:bodyPr>
            <a:normAutofit/>
          </a:bodyPr>
          <a:lstStyle/>
          <a:p>
            <a:pPr eaLnBrk="1" hangingPunct="1"/>
            <a:r>
              <a:rPr lang="de-DE" altLang="de-DE" dirty="0"/>
              <a:t>Computerspiele - Spielgenres</a:t>
            </a:r>
          </a:p>
        </p:txBody>
      </p:sp>
      <p:sp>
        <p:nvSpPr>
          <p:cNvPr id="8196" name="Rectangle 2"/>
          <p:cNvSpPr>
            <a:spLocks noChangeArrowheads="1"/>
          </p:cNvSpPr>
          <p:nvPr/>
        </p:nvSpPr>
        <p:spPr bwMode="auto">
          <a:xfrm>
            <a:off x="4591050" y="2057401"/>
            <a:ext cx="302895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r" eaLnBrk="1" hangingPunct="1"/>
            <a:endParaRPr lang="de-DE" altLang="de-DE" sz="1500"/>
          </a:p>
        </p:txBody>
      </p:sp>
      <p:pic>
        <p:nvPicPr>
          <p:cNvPr id="42" name="Picture 20" descr="wow_u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21" y="4247054"/>
            <a:ext cx="128468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6"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332" y="4240738"/>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6" descr="http://www.nowgamer.com/siteimage/scale/0/0/36459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04" y="4254199"/>
            <a:ext cx="1790700" cy="10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fifa08-0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915" y="2204981"/>
            <a:ext cx="1007269" cy="83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Box 11"/>
          <p:cNvSpPr txBox="1">
            <a:spLocks noChangeArrowheads="1"/>
          </p:cNvSpPr>
          <p:nvPr/>
        </p:nvSpPr>
        <p:spPr bwMode="auto">
          <a:xfrm>
            <a:off x="2314867" y="1874756"/>
            <a:ext cx="26821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r" eaLnBrk="1" hangingPunct="1">
              <a:spcBef>
                <a:spcPct val="0"/>
              </a:spcBef>
            </a:pPr>
            <a:r>
              <a:rPr lang="de-DE" altLang="de-DE" sz="1500" b="1" dirty="0"/>
              <a:t>Sportspiele &amp; Simulationen</a:t>
            </a:r>
          </a:p>
        </p:txBody>
      </p:sp>
      <p:sp>
        <p:nvSpPr>
          <p:cNvPr id="33" name="AutoShape 20">
            <a:hlinkClick r:id="rId8" action="ppaction://program" highlightClick="1"/>
          </p:cNvPr>
          <p:cNvSpPr>
            <a:spLocks noChangeArrowheads="1"/>
          </p:cNvSpPr>
          <p:nvPr/>
        </p:nvSpPr>
        <p:spPr bwMode="auto">
          <a:xfrm>
            <a:off x="1799246" y="2199707"/>
            <a:ext cx="161925" cy="161925"/>
          </a:xfrm>
          <a:prstGeom prst="actionButtonMovi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pPr>
            <a:endParaRPr lang="de-DE" altLang="de-DE" sz="900"/>
          </a:p>
        </p:txBody>
      </p:sp>
      <p:pic>
        <p:nvPicPr>
          <p:cNvPr id="34" name="Picture 20" descr="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8822" y="3039097"/>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http://static4.gamespot.com/uploads/original/536/5360430/2656299-screen10-png.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1955" y="2196135"/>
            <a:ext cx="1310879"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PEGI ab 7 Jahren empfohlen">
            <a:hlinkClick r:id="rId12" tooltip="PEGI ab 7 Jahren empfohlen"/>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7192" y="3039097"/>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feld 1"/>
          <p:cNvSpPr txBox="1">
            <a:spLocks noChangeArrowheads="1"/>
          </p:cNvSpPr>
          <p:nvPr/>
        </p:nvSpPr>
        <p:spPr bwMode="auto">
          <a:xfrm>
            <a:off x="5018642" y="3043858"/>
            <a:ext cx="144943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pPr>
            <a:r>
              <a:rPr lang="de-AT" altLang="de-DE" sz="675" dirty="0"/>
              <a:t>PC-Variante nicht PEGI bewertet</a:t>
            </a:r>
          </a:p>
          <a:p>
            <a:pPr eaLnBrk="1" hangingPunct="1">
              <a:spcBef>
                <a:spcPct val="0"/>
              </a:spcBef>
            </a:pPr>
            <a:r>
              <a:rPr lang="de-AT" altLang="de-DE" sz="675" dirty="0"/>
              <a:t>BUPP: ab 8 Jahren</a:t>
            </a:r>
          </a:p>
        </p:txBody>
      </p:sp>
      <p:pic>
        <p:nvPicPr>
          <p:cNvPr id="40" name="Picture 20" descr="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2766" y="3051004"/>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 descr="PEGI ab 7 Jahren empfohlen">
            <a:hlinkClick r:id="rId12" tooltip="PEGI ab 7 Jahren empfohlen"/>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5787" y="3047432"/>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6"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808" y="3047432"/>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2" descr="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2590" y="3039098"/>
            <a:ext cx="175539"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ildergebnis für landwirtschafts simulator">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78183" y="2199707"/>
            <a:ext cx="1498601" cy="8429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7360" y="3039095"/>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354" y="4247055"/>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http://www.videogameszone.de/screenshots/original/2010/05/8403620100519_201206_3_big.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15614" y="4207996"/>
            <a:ext cx="1099589" cy="7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0427" y="4212056"/>
            <a:ext cx="195186" cy="2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4" descr="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20427" y="4447906"/>
            <a:ext cx="195186" cy="2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15204" y="4214000"/>
            <a:ext cx="1278797" cy="79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6"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100" y="4206885"/>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15146" y="4431167"/>
            <a:ext cx="165761" cy="16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 Box 16">
            <a:extLst>
              <a:ext uri="{FF2B5EF4-FFF2-40B4-BE49-F238E27FC236}">
                <a16:creationId xmlns:a16="http://schemas.microsoft.com/office/drawing/2014/main" id="{659DBCB5-7480-4DEF-8875-C6E6692B799B}"/>
              </a:ext>
            </a:extLst>
          </p:cNvPr>
          <p:cNvSpPr txBox="1">
            <a:spLocks noChangeArrowheads="1"/>
          </p:cNvSpPr>
          <p:nvPr/>
        </p:nvSpPr>
        <p:spPr bwMode="auto">
          <a:xfrm>
            <a:off x="1388822" y="3627088"/>
            <a:ext cx="625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pPr>
            <a:r>
              <a:rPr lang="de-DE" altLang="de-DE" sz="1500" b="1" dirty="0"/>
              <a:t>typischerweise später:</a:t>
            </a:r>
            <a:br>
              <a:rPr lang="de-DE" altLang="de-DE" sz="1500" b="1" dirty="0"/>
            </a:br>
            <a:r>
              <a:rPr lang="de-DE" altLang="de-DE" sz="1500" b="1" dirty="0"/>
              <a:t>Multiplayerspiele, Rollenspiele, Battle Areas, Battle Royal, Shooter</a:t>
            </a:r>
          </a:p>
        </p:txBody>
      </p:sp>
      <p:pic>
        <p:nvPicPr>
          <p:cNvPr id="3" name="Grafik 2">
            <a:extLst>
              <a:ext uri="{FF2B5EF4-FFF2-40B4-BE49-F238E27FC236}">
                <a16:creationId xmlns:a16="http://schemas.microsoft.com/office/drawing/2014/main" id="{727D29F1-10E1-4BBA-961B-8538B4CCF077}"/>
              </a:ext>
            </a:extLst>
          </p:cNvPr>
          <p:cNvPicPr>
            <a:picLocks noChangeAspect="1"/>
          </p:cNvPicPr>
          <p:nvPr/>
        </p:nvPicPr>
        <p:blipFill>
          <a:blip r:embed="rId22"/>
          <a:stretch>
            <a:fillRect/>
          </a:stretch>
        </p:blipFill>
        <p:spPr>
          <a:xfrm>
            <a:off x="6498001" y="2194618"/>
            <a:ext cx="1622534" cy="853139"/>
          </a:xfrm>
          <a:prstGeom prst="rect">
            <a:avLst/>
          </a:prstGeom>
        </p:spPr>
      </p:pic>
      <p:sp>
        <p:nvSpPr>
          <p:cNvPr id="31" name="Text Box 11">
            <a:extLst>
              <a:ext uri="{FF2B5EF4-FFF2-40B4-BE49-F238E27FC236}">
                <a16:creationId xmlns:a16="http://schemas.microsoft.com/office/drawing/2014/main" id="{FAB1BCE9-449F-474C-BE78-F68F4094D712}"/>
              </a:ext>
            </a:extLst>
          </p:cNvPr>
          <p:cNvSpPr txBox="1">
            <a:spLocks noChangeArrowheads="1"/>
          </p:cNvSpPr>
          <p:nvPr/>
        </p:nvSpPr>
        <p:spPr bwMode="auto">
          <a:xfrm>
            <a:off x="6452332" y="1897597"/>
            <a:ext cx="17347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r" eaLnBrk="1" hangingPunct="1">
              <a:spcBef>
                <a:spcPct val="0"/>
              </a:spcBef>
            </a:pPr>
            <a:r>
              <a:rPr lang="de-DE" altLang="de-DE" sz="1500" b="1" dirty="0"/>
              <a:t>Spiele Universen</a:t>
            </a:r>
          </a:p>
        </p:txBody>
      </p:sp>
      <p:pic>
        <p:nvPicPr>
          <p:cNvPr id="39" name="Picture 14" descr="18">
            <a:extLst>
              <a:ext uri="{FF2B5EF4-FFF2-40B4-BE49-F238E27FC236}">
                <a16:creationId xmlns:a16="http://schemas.microsoft.com/office/drawing/2014/main" id="{70008594-5966-4210-929B-0D24CFCA147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07953" y="3044056"/>
            <a:ext cx="195186" cy="2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6" descr="12">
            <a:extLst>
              <a:ext uri="{FF2B5EF4-FFF2-40B4-BE49-F238E27FC236}">
                <a16:creationId xmlns:a16="http://schemas.microsoft.com/office/drawing/2014/main" id="{8F6EF9CC-ECC9-4591-AB98-2B36AF548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621" y="3047432"/>
            <a:ext cx="171450"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feld 1">
            <a:extLst>
              <a:ext uri="{FF2B5EF4-FFF2-40B4-BE49-F238E27FC236}">
                <a16:creationId xmlns:a16="http://schemas.microsoft.com/office/drawing/2014/main" id="{B640F0D5-3ED7-456B-90F2-D131B40FF325}"/>
              </a:ext>
            </a:extLst>
          </p:cNvPr>
          <p:cNvSpPr txBox="1">
            <a:spLocks noChangeArrowheads="1"/>
          </p:cNvSpPr>
          <p:nvPr/>
        </p:nvSpPr>
        <p:spPr bwMode="auto">
          <a:xfrm>
            <a:off x="7081247" y="3004668"/>
            <a:ext cx="37863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pPr>
            <a:r>
              <a:rPr lang="de-AT" altLang="de-DE" sz="1050" b="1" dirty="0"/>
              <a:t>bis</a:t>
            </a:r>
            <a:endParaRPr lang="de-AT" altLang="de-DE" sz="675" b="1" dirty="0"/>
          </a:p>
        </p:txBody>
      </p:sp>
    </p:spTree>
    <p:extLst>
      <p:ext uri="{BB962C8B-B14F-4D97-AF65-F5344CB8AC3E}">
        <p14:creationId xmlns:p14="http://schemas.microsoft.com/office/powerpoint/2010/main" val="96742049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b="1" dirty="0">
                <a:latin typeface="+mj-lt"/>
              </a:rPr>
              <a:t>Was Sie erwartet</a:t>
            </a:r>
            <a:r>
              <a:rPr lang="de-AT" dirty="0"/>
              <a:t>	</a:t>
            </a:r>
          </a:p>
        </p:txBody>
      </p:sp>
      <p:sp>
        <p:nvSpPr>
          <p:cNvPr id="3" name="Inhaltsplatzhalter 2"/>
          <p:cNvSpPr>
            <a:spLocks noGrp="1"/>
          </p:cNvSpPr>
          <p:nvPr>
            <p:ph idx="1"/>
          </p:nvPr>
        </p:nvSpPr>
        <p:spPr>
          <a:xfrm>
            <a:off x="1439653" y="1244368"/>
            <a:ext cx="6480423" cy="3964749"/>
          </a:xfrm>
        </p:spPr>
        <p:txBody>
          <a:bodyPr>
            <a:normAutofit fontScale="77500" lnSpcReduction="20000"/>
          </a:bodyPr>
          <a:lstStyle/>
          <a:p>
            <a:pPr marL="0" indent="0">
              <a:lnSpc>
                <a:spcPct val="300000"/>
              </a:lnSpc>
              <a:spcBef>
                <a:spcPts val="450"/>
              </a:spcBef>
              <a:spcAft>
                <a:spcPts val="450"/>
              </a:spcAft>
            </a:pPr>
            <a:endParaRPr lang="de-DE" sz="1800" dirty="0"/>
          </a:p>
          <a:p>
            <a:pPr marL="536575" indent="0">
              <a:lnSpc>
                <a:spcPct val="300000"/>
              </a:lnSpc>
              <a:spcBef>
                <a:spcPts val="450"/>
              </a:spcBef>
              <a:spcAft>
                <a:spcPts val="450"/>
              </a:spcAft>
              <a:buNone/>
            </a:pPr>
            <a:r>
              <a:rPr lang="de-DE" sz="2600" dirty="0"/>
              <a:t>Kinder und Medien – eine Herausforderung für Eltern!</a:t>
            </a:r>
          </a:p>
          <a:p>
            <a:pPr marL="536575" lvl="1" indent="0">
              <a:lnSpc>
                <a:spcPct val="300000"/>
              </a:lnSpc>
              <a:spcBef>
                <a:spcPts val="450"/>
              </a:spcBef>
              <a:spcAft>
                <a:spcPts val="450"/>
              </a:spcAft>
              <a:buNone/>
            </a:pPr>
            <a:r>
              <a:rPr lang="de-AT" sz="2600" dirty="0"/>
              <a:t>Wieviel ist zu viel? </a:t>
            </a:r>
          </a:p>
          <a:p>
            <a:pPr marL="536575" lvl="1" indent="0">
              <a:lnSpc>
                <a:spcPct val="300000"/>
              </a:lnSpc>
              <a:spcBef>
                <a:spcPts val="450"/>
              </a:spcBef>
              <a:spcAft>
                <a:spcPts val="450"/>
              </a:spcAft>
              <a:buNone/>
            </a:pPr>
            <a:r>
              <a:rPr lang="de-AT" sz="2600" dirty="0"/>
              <a:t>Wie kann ich mein Kind unterstützen und begleiten?</a:t>
            </a:r>
          </a:p>
          <a:p>
            <a:pPr marL="536575" lvl="2" indent="0">
              <a:lnSpc>
                <a:spcPct val="300000"/>
              </a:lnSpc>
              <a:spcBef>
                <a:spcPts val="450"/>
              </a:spcBef>
              <a:spcAft>
                <a:spcPts val="450"/>
              </a:spcAft>
              <a:buNone/>
            </a:pPr>
            <a:endParaRPr lang="de-AT" sz="2600" dirty="0"/>
          </a:p>
          <a:p>
            <a:pPr marL="342900" lvl="1" indent="0">
              <a:lnSpc>
                <a:spcPct val="300000"/>
              </a:lnSpc>
              <a:spcBef>
                <a:spcPts val="450"/>
              </a:spcBef>
              <a:spcAft>
                <a:spcPts val="450"/>
              </a:spcAft>
              <a:buNone/>
            </a:pPr>
            <a:endParaRPr lang="de-AT" sz="2400" dirty="0"/>
          </a:p>
        </p:txBody>
      </p:sp>
      <p:pic>
        <p:nvPicPr>
          <p:cNvPr id="13" name="Bild 2" descr="C:\Users\brandstetters.PRAEVENTION\AppData\Local\Microsoft\Windows\INetCache\Content.MSO\CA0E1E24.tmp">
            <a:extLst>
              <a:ext uri="{FF2B5EF4-FFF2-40B4-BE49-F238E27FC236}">
                <a16:creationId xmlns:a16="http://schemas.microsoft.com/office/drawing/2014/main" id="{ABAF5154-C22D-4AEC-90D5-759CA63FE1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21" y="1913454"/>
            <a:ext cx="887296" cy="821265"/>
          </a:xfrm>
          <a:prstGeom prst="rect">
            <a:avLst/>
          </a:prstGeom>
          <a:noFill/>
          <a:ln>
            <a:noFill/>
          </a:ln>
        </p:spPr>
      </p:pic>
      <p:sp>
        <p:nvSpPr>
          <p:cNvPr id="9" name="Textfeld 8">
            <a:extLst>
              <a:ext uri="{FF2B5EF4-FFF2-40B4-BE49-F238E27FC236}">
                <a16:creationId xmlns:a16="http://schemas.microsoft.com/office/drawing/2014/main" id="{D8A27271-BB6E-42BC-A312-A3A1D78A3B1E}"/>
              </a:ext>
            </a:extLst>
          </p:cNvPr>
          <p:cNvSpPr txBox="1"/>
          <p:nvPr/>
        </p:nvSpPr>
        <p:spPr>
          <a:xfrm>
            <a:off x="67735" y="3617383"/>
            <a:ext cx="118533" cy="369332"/>
          </a:xfrm>
          <a:prstGeom prst="rect">
            <a:avLst/>
          </a:prstGeom>
          <a:noFill/>
        </p:spPr>
        <p:txBody>
          <a:bodyPr wrap="square" rtlCol="0">
            <a:spAutoFit/>
          </a:bodyPr>
          <a:lstStyle/>
          <a:p>
            <a:endParaRPr lang="de-AT" dirty="0"/>
          </a:p>
        </p:txBody>
      </p:sp>
      <p:sp>
        <p:nvSpPr>
          <p:cNvPr id="10" name="Textfeld 9">
            <a:extLst>
              <a:ext uri="{FF2B5EF4-FFF2-40B4-BE49-F238E27FC236}">
                <a16:creationId xmlns:a16="http://schemas.microsoft.com/office/drawing/2014/main" id="{DA770E96-10AD-4347-B04F-2AF9E9CE21E6}"/>
              </a:ext>
            </a:extLst>
          </p:cNvPr>
          <p:cNvSpPr txBox="1"/>
          <p:nvPr/>
        </p:nvSpPr>
        <p:spPr>
          <a:xfrm rot="16200000">
            <a:off x="-1052209" y="4198127"/>
            <a:ext cx="2455333" cy="215444"/>
          </a:xfrm>
          <a:prstGeom prst="rect">
            <a:avLst/>
          </a:prstGeom>
          <a:noFill/>
        </p:spPr>
        <p:txBody>
          <a:bodyPr wrap="square" rtlCol="0">
            <a:spAutoFit/>
          </a:bodyPr>
          <a:lstStyle/>
          <a:p>
            <a:r>
              <a:rPr lang="de-AT" sz="800" dirty="0"/>
              <a:t>© </a:t>
            </a:r>
            <a:r>
              <a:rPr lang="de-AT" sz="800" dirty="0" err="1"/>
              <a:t>strichfiguren</a:t>
            </a:r>
            <a:r>
              <a:rPr lang="de-AT" sz="800" dirty="0"/>
              <a:t>/Adobe Stock </a:t>
            </a:r>
          </a:p>
        </p:txBody>
      </p:sp>
      <p:pic>
        <p:nvPicPr>
          <p:cNvPr id="15" name="Bild 2" descr="C:\Users\brandstetters.PRAEVENTION\AppData\Local\Microsoft\Windows\INetCache\Content.MSO\CA0E1E24.tmp">
            <a:extLst>
              <a:ext uri="{FF2B5EF4-FFF2-40B4-BE49-F238E27FC236}">
                <a16:creationId xmlns:a16="http://schemas.microsoft.com/office/drawing/2014/main" id="{CA638A5C-09B6-41EF-935F-FBBBAFBDD2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21" y="3136087"/>
            <a:ext cx="887296" cy="821265"/>
          </a:xfrm>
          <a:prstGeom prst="rect">
            <a:avLst/>
          </a:prstGeom>
          <a:noFill/>
          <a:ln>
            <a:noFill/>
          </a:ln>
        </p:spPr>
      </p:pic>
      <p:pic>
        <p:nvPicPr>
          <p:cNvPr id="16" name="Bild 2" descr="C:\Users\brandstetters.PRAEVENTION\AppData\Local\Microsoft\Windows\INetCache\Content.MSO\CA0E1E24.tmp">
            <a:extLst>
              <a:ext uri="{FF2B5EF4-FFF2-40B4-BE49-F238E27FC236}">
                <a16:creationId xmlns:a16="http://schemas.microsoft.com/office/drawing/2014/main" id="{7A31F715-1FF0-4862-B75E-9A19A754A7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21" y="4172602"/>
            <a:ext cx="887296" cy="821265"/>
          </a:xfrm>
          <a:prstGeom prst="rect">
            <a:avLst/>
          </a:prstGeom>
          <a:noFill/>
          <a:ln>
            <a:noFill/>
          </a:ln>
        </p:spPr>
      </p:pic>
    </p:spTree>
    <p:extLst>
      <p:ext uri="{BB962C8B-B14F-4D97-AF65-F5344CB8AC3E}">
        <p14:creationId xmlns:p14="http://schemas.microsoft.com/office/powerpoint/2010/main" val="356295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FBCC-2321-44D8-BF26-D03558E897EA}"/>
              </a:ext>
            </a:extLst>
          </p:cNvPr>
          <p:cNvSpPr>
            <a:spLocks noGrp="1"/>
          </p:cNvSpPr>
          <p:nvPr>
            <p:ph type="title"/>
          </p:nvPr>
        </p:nvSpPr>
        <p:spPr/>
        <p:txBody>
          <a:bodyPr>
            <a:normAutofit/>
          </a:bodyPr>
          <a:lstStyle/>
          <a:p>
            <a:r>
              <a:rPr lang="de-AT" sz="2800" dirty="0" err="1"/>
              <a:t>Roblox</a:t>
            </a:r>
            <a:r>
              <a:rPr lang="de-AT" sz="2800" dirty="0"/>
              <a:t> </a:t>
            </a:r>
          </a:p>
        </p:txBody>
      </p:sp>
      <p:sp>
        <p:nvSpPr>
          <p:cNvPr id="3" name="Inhaltsplatzhalter 2">
            <a:extLst>
              <a:ext uri="{FF2B5EF4-FFF2-40B4-BE49-F238E27FC236}">
                <a16:creationId xmlns:a16="http://schemas.microsoft.com/office/drawing/2014/main" id="{07C600D8-3879-4F0F-A566-F8B137F2705C}"/>
              </a:ext>
            </a:extLst>
          </p:cNvPr>
          <p:cNvSpPr>
            <a:spLocks noGrp="1"/>
          </p:cNvSpPr>
          <p:nvPr>
            <p:ph idx="1"/>
          </p:nvPr>
        </p:nvSpPr>
        <p:spPr>
          <a:xfrm>
            <a:off x="810031" y="1768183"/>
            <a:ext cx="7886700" cy="4547776"/>
          </a:xfrm>
        </p:spPr>
        <p:txBody>
          <a:bodyPr>
            <a:noAutofit/>
          </a:bodyPr>
          <a:lstStyle/>
          <a:p>
            <a:pPr lvl="1">
              <a:lnSpc>
                <a:spcPct val="120000"/>
              </a:lnSpc>
            </a:pPr>
            <a:r>
              <a:rPr lang="de-AT" dirty="0"/>
              <a:t>Spiele Universum mit &gt;50.000.000 Spielen</a:t>
            </a:r>
          </a:p>
          <a:p>
            <a:pPr lvl="1">
              <a:lnSpc>
                <a:spcPct val="120000"/>
              </a:lnSpc>
            </a:pPr>
            <a:r>
              <a:rPr lang="de-AT" dirty="0"/>
              <a:t>2 Varianten: selber Spiele bauen / Spiele von anderen nutzen</a:t>
            </a:r>
          </a:p>
          <a:p>
            <a:pPr lvl="1">
              <a:lnSpc>
                <a:spcPct val="120000"/>
              </a:lnSpc>
            </a:pPr>
            <a:r>
              <a:rPr lang="de-AT" dirty="0"/>
              <a:t>&lt; 18 Jahre: Konto nur mit Zustimmung der Eltern (wird nicht geprüft)</a:t>
            </a:r>
          </a:p>
          <a:p>
            <a:pPr marL="342900" lvl="1" indent="0">
              <a:lnSpc>
                <a:spcPct val="120000"/>
              </a:lnSpc>
              <a:spcBef>
                <a:spcPts val="1200"/>
              </a:spcBef>
              <a:buNone/>
            </a:pPr>
            <a:r>
              <a:rPr lang="de-AT" u="sng" dirty="0"/>
              <a:t>Problematische Eigenschaften für Kinder:</a:t>
            </a:r>
          </a:p>
          <a:p>
            <a:pPr lvl="1">
              <a:lnSpc>
                <a:spcPct val="120000"/>
              </a:lnSpc>
            </a:pPr>
            <a:r>
              <a:rPr lang="de-AT" dirty="0"/>
              <a:t>Inhalte die von anderen erstellt werden sind nur unzureichend geprüft</a:t>
            </a:r>
          </a:p>
          <a:p>
            <a:pPr lvl="1">
              <a:lnSpc>
                <a:spcPct val="120000"/>
              </a:lnSpc>
            </a:pPr>
            <a:r>
              <a:rPr lang="de-AT" dirty="0"/>
              <a:t>Voreinstellungen sind für Kinder unsicher da Kontaktaufnahme durch fremde Personen via Chatfunktion</a:t>
            </a:r>
          </a:p>
          <a:p>
            <a:pPr lvl="1">
              <a:lnSpc>
                <a:spcPct val="120000"/>
              </a:lnSpc>
            </a:pPr>
            <a:r>
              <a:rPr lang="de-AT" dirty="0"/>
              <a:t>interne Währung „</a:t>
            </a:r>
            <a:r>
              <a:rPr lang="de-AT" dirty="0" err="1"/>
              <a:t>Robux</a:t>
            </a:r>
            <a:r>
              <a:rPr lang="de-AT" dirty="0"/>
              <a:t>“ – fast alle Spiele animieren </a:t>
            </a:r>
            <a:r>
              <a:rPr lang="de-AT" dirty="0" err="1"/>
              <a:t>Robux</a:t>
            </a:r>
            <a:r>
              <a:rPr lang="de-AT" dirty="0"/>
              <a:t> auszugeben  </a:t>
            </a:r>
          </a:p>
        </p:txBody>
      </p:sp>
      <p:pic>
        <p:nvPicPr>
          <p:cNvPr id="6" name="Grafik 5">
            <a:extLst>
              <a:ext uri="{FF2B5EF4-FFF2-40B4-BE49-F238E27FC236}">
                <a16:creationId xmlns:a16="http://schemas.microsoft.com/office/drawing/2014/main" id="{79B94C95-DEED-4B36-A5E5-75559D4B3946}"/>
              </a:ext>
            </a:extLst>
          </p:cNvPr>
          <p:cNvPicPr>
            <a:picLocks noChangeAspect="1"/>
          </p:cNvPicPr>
          <p:nvPr/>
        </p:nvPicPr>
        <p:blipFill>
          <a:blip r:embed="rId3"/>
          <a:stretch>
            <a:fillRect/>
          </a:stretch>
        </p:blipFill>
        <p:spPr>
          <a:xfrm>
            <a:off x="3628327" y="143210"/>
            <a:ext cx="1887345" cy="992378"/>
          </a:xfrm>
          <a:prstGeom prst="rect">
            <a:avLst/>
          </a:prstGeom>
        </p:spPr>
      </p:pic>
    </p:spTree>
    <p:extLst>
      <p:ext uri="{BB962C8B-B14F-4D97-AF65-F5344CB8AC3E}">
        <p14:creationId xmlns:p14="http://schemas.microsoft.com/office/powerpoint/2010/main" val="49163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FBCC-2321-44D8-BF26-D03558E897EA}"/>
              </a:ext>
            </a:extLst>
          </p:cNvPr>
          <p:cNvSpPr>
            <a:spLocks noGrp="1"/>
          </p:cNvSpPr>
          <p:nvPr>
            <p:ph type="title"/>
          </p:nvPr>
        </p:nvSpPr>
        <p:spPr/>
        <p:txBody>
          <a:bodyPr>
            <a:normAutofit/>
          </a:bodyPr>
          <a:lstStyle/>
          <a:p>
            <a:r>
              <a:rPr lang="de-AT" sz="2800" dirty="0" err="1"/>
              <a:t>Roblox</a:t>
            </a:r>
            <a:r>
              <a:rPr lang="de-AT" sz="2800" dirty="0"/>
              <a:t> sicherer nutzen </a:t>
            </a:r>
          </a:p>
        </p:txBody>
      </p:sp>
      <p:sp>
        <p:nvSpPr>
          <p:cNvPr id="3" name="Inhaltsplatzhalter 2">
            <a:extLst>
              <a:ext uri="{FF2B5EF4-FFF2-40B4-BE49-F238E27FC236}">
                <a16:creationId xmlns:a16="http://schemas.microsoft.com/office/drawing/2014/main" id="{07C600D8-3879-4F0F-A566-F8B137F2705C}"/>
              </a:ext>
            </a:extLst>
          </p:cNvPr>
          <p:cNvSpPr>
            <a:spLocks noGrp="1"/>
          </p:cNvSpPr>
          <p:nvPr>
            <p:ph idx="1"/>
          </p:nvPr>
        </p:nvSpPr>
        <p:spPr>
          <a:xfrm>
            <a:off x="628650" y="1944362"/>
            <a:ext cx="7886700" cy="3321633"/>
          </a:xfrm>
        </p:spPr>
        <p:txBody>
          <a:bodyPr>
            <a:noAutofit/>
          </a:bodyPr>
          <a:lstStyle/>
          <a:p>
            <a:pPr marL="0" indent="0">
              <a:lnSpc>
                <a:spcPct val="120000"/>
              </a:lnSpc>
              <a:buNone/>
            </a:pPr>
            <a:r>
              <a:rPr lang="de-AT" u="sng" dirty="0"/>
              <a:t>Account gemeinsam mit dem Kind einrichten</a:t>
            </a:r>
          </a:p>
          <a:p>
            <a:pPr marL="342900" lvl="1" indent="0">
              <a:lnSpc>
                <a:spcPct val="120000"/>
              </a:lnSpc>
              <a:buNone/>
            </a:pPr>
            <a:r>
              <a:rPr lang="de-AT" dirty="0">
                <a:sym typeface="Wingdings" panose="05000000000000000000" pitchFamily="2" charset="2"/>
              </a:rPr>
              <a:t> unter Datenschutz „Kontoeinschränkungen“ aktivieren</a:t>
            </a:r>
          </a:p>
          <a:p>
            <a:pPr marL="342900" lvl="1" indent="0">
              <a:lnSpc>
                <a:spcPct val="120000"/>
              </a:lnSpc>
              <a:buNone/>
            </a:pPr>
            <a:r>
              <a:rPr lang="de-AT" dirty="0">
                <a:sym typeface="Wingdings" panose="05000000000000000000" pitchFamily="2" charset="2"/>
              </a:rPr>
              <a:t> nur noch von </a:t>
            </a:r>
            <a:r>
              <a:rPr lang="de-AT" dirty="0" err="1">
                <a:sym typeface="Wingdings" panose="05000000000000000000" pitchFamily="2" charset="2"/>
              </a:rPr>
              <a:t>Robox</a:t>
            </a:r>
            <a:r>
              <a:rPr lang="de-AT" dirty="0">
                <a:sym typeface="Wingdings" panose="05000000000000000000" pitchFamily="2" charset="2"/>
              </a:rPr>
              <a:t> geprüfte Spiele ohne </a:t>
            </a:r>
            <a:r>
              <a:rPr lang="de-AT" dirty="0" err="1">
                <a:sym typeface="Wingdings" panose="05000000000000000000" pitchFamily="2" charset="2"/>
              </a:rPr>
              <a:t>Alterbeschränkungen</a:t>
            </a:r>
            <a:r>
              <a:rPr lang="de-AT" dirty="0">
                <a:sym typeface="Wingdings" panose="05000000000000000000" pitchFamily="2" charset="2"/>
              </a:rPr>
              <a:t> sind verfügbar</a:t>
            </a:r>
          </a:p>
          <a:p>
            <a:pPr marL="342900" lvl="1" indent="0">
              <a:lnSpc>
                <a:spcPct val="120000"/>
              </a:lnSpc>
              <a:buNone/>
            </a:pPr>
            <a:r>
              <a:rPr lang="de-AT" dirty="0">
                <a:sym typeface="Wingdings" panose="05000000000000000000" pitchFamily="2" charset="2"/>
              </a:rPr>
              <a:t> Chatfunktion deaktivieren </a:t>
            </a:r>
          </a:p>
          <a:p>
            <a:pPr marL="342900" lvl="1" indent="0">
              <a:lnSpc>
                <a:spcPct val="120000"/>
              </a:lnSpc>
              <a:buNone/>
            </a:pPr>
            <a:r>
              <a:rPr lang="de-AT" dirty="0">
                <a:sym typeface="Wingdings" panose="05000000000000000000" pitchFamily="2" charset="2"/>
              </a:rPr>
              <a:t> Konto PIN einrichten (Einstellungen sichern)</a:t>
            </a:r>
          </a:p>
          <a:p>
            <a:pPr marL="342900" lvl="1" indent="0">
              <a:lnSpc>
                <a:spcPct val="120000"/>
              </a:lnSpc>
              <a:buNone/>
            </a:pPr>
            <a:r>
              <a:rPr lang="de-AT" dirty="0">
                <a:sym typeface="Wingdings" panose="05000000000000000000" pitchFamily="2" charset="2"/>
              </a:rPr>
              <a:t> mit den Kindern den Schutz der persönlichen Daten besprechen</a:t>
            </a:r>
          </a:p>
          <a:p>
            <a:pPr marL="342900" lvl="1" indent="0">
              <a:lnSpc>
                <a:spcPct val="120000"/>
              </a:lnSpc>
              <a:buNone/>
            </a:pPr>
            <a:r>
              <a:rPr lang="de-AT" dirty="0">
                <a:sym typeface="Wingdings" panose="05000000000000000000" pitchFamily="2" charset="2"/>
              </a:rPr>
              <a:t> mit dem Kind das Thema </a:t>
            </a:r>
            <a:r>
              <a:rPr lang="de-AT" dirty="0" err="1">
                <a:sym typeface="Wingdings" panose="05000000000000000000" pitchFamily="2" charset="2"/>
              </a:rPr>
              <a:t>Robux</a:t>
            </a:r>
            <a:r>
              <a:rPr lang="de-AT" dirty="0">
                <a:sym typeface="Wingdings" panose="05000000000000000000" pitchFamily="2" charset="2"/>
              </a:rPr>
              <a:t> und Kosten besprechen</a:t>
            </a:r>
          </a:p>
          <a:p>
            <a:pPr marL="342900" lvl="1" indent="0">
              <a:lnSpc>
                <a:spcPct val="120000"/>
              </a:lnSpc>
              <a:buNone/>
            </a:pPr>
            <a:endParaRPr lang="de-AT" dirty="0"/>
          </a:p>
        </p:txBody>
      </p:sp>
    </p:spTree>
    <p:extLst>
      <p:ext uri="{BB962C8B-B14F-4D97-AF65-F5344CB8AC3E}">
        <p14:creationId xmlns:p14="http://schemas.microsoft.com/office/powerpoint/2010/main" val="187091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FBCC-2321-44D8-BF26-D03558E897EA}"/>
              </a:ext>
            </a:extLst>
          </p:cNvPr>
          <p:cNvSpPr>
            <a:spLocks noGrp="1"/>
          </p:cNvSpPr>
          <p:nvPr>
            <p:ph type="title"/>
          </p:nvPr>
        </p:nvSpPr>
        <p:spPr/>
        <p:txBody>
          <a:bodyPr>
            <a:normAutofit/>
          </a:bodyPr>
          <a:lstStyle/>
          <a:p>
            <a:r>
              <a:rPr lang="de-AT" sz="2800" dirty="0"/>
              <a:t>Spiele</a:t>
            </a:r>
          </a:p>
        </p:txBody>
      </p:sp>
      <p:sp>
        <p:nvSpPr>
          <p:cNvPr id="3" name="Inhaltsplatzhalter 2">
            <a:extLst>
              <a:ext uri="{FF2B5EF4-FFF2-40B4-BE49-F238E27FC236}">
                <a16:creationId xmlns:a16="http://schemas.microsoft.com/office/drawing/2014/main" id="{07C600D8-3879-4F0F-A566-F8B137F2705C}"/>
              </a:ext>
            </a:extLst>
          </p:cNvPr>
          <p:cNvSpPr>
            <a:spLocks noGrp="1"/>
          </p:cNvSpPr>
          <p:nvPr>
            <p:ph idx="1"/>
          </p:nvPr>
        </p:nvSpPr>
        <p:spPr>
          <a:xfrm>
            <a:off x="828884" y="1946293"/>
            <a:ext cx="7886700" cy="3498812"/>
          </a:xfrm>
        </p:spPr>
        <p:txBody>
          <a:bodyPr>
            <a:noAutofit/>
          </a:bodyPr>
          <a:lstStyle/>
          <a:p>
            <a:pPr marL="342900" lvl="1" indent="0">
              <a:lnSpc>
                <a:spcPct val="150000"/>
              </a:lnSpc>
              <a:buNone/>
            </a:pPr>
            <a:r>
              <a:rPr lang="de-AT" sz="2200" dirty="0"/>
              <a:t>Zeitvertreib, Spaß</a:t>
            </a:r>
          </a:p>
          <a:p>
            <a:pPr marL="342900" lvl="1" indent="0">
              <a:lnSpc>
                <a:spcPct val="150000"/>
              </a:lnSpc>
              <a:buNone/>
            </a:pPr>
            <a:r>
              <a:rPr lang="de-AT" sz="2200" dirty="0"/>
              <a:t>Erfolgserlebnisse</a:t>
            </a:r>
          </a:p>
          <a:p>
            <a:pPr marL="342900" lvl="1" indent="0">
              <a:lnSpc>
                <a:spcPct val="150000"/>
              </a:lnSpc>
              <a:buNone/>
            </a:pPr>
            <a:r>
              <a:rPr lang="de-AT" sz="2200" dirty="0"/>
              <a:t>Vermeidung von Versagensängsten</a:t>
            </a:r>
          </a:p>
          <a:p>
            <a:pPr marL="342900" lvl="1" indent="0">
              <a:lnSpc>
                <a:spcPct val="150000"/>
              </a:lnSpc>
              <a:buNone/>
            </a:pPr>
            <a:r>
              <a:rPr lang="de-AT" sz="2200" dirty="0"/>
              <a:t>Soziale Verbundenheit, Anerkennung</a:t>
            </a:r>
          </a:p>
          <a:p>
            <a:pPr marL="342900" lvl="1" indent="0">
              <a:lnSpc>
                <a:spcPct val="150000"/>
              </a:lnSpc>
              <a:buNone/>
            </a:pPr>
            <a:r>
              <a:rPr lang="de-AT" sz="2200" dirty="0"/>
              <a:t>Ablenkung und Rückzugsmöglichkeit</a:t>
            </a:r>
          </a:p>
          <a:p>
            <a:pPr marL="342900" lvl="1" indent="0">
              <a:lnSpc>
                <a:spcPct val="150000"/>
              </a:lnSpc>
              <a:buNone/>
            </a:pPr>
            <a:r>
              <a:rPr lang="de-DE" sz="2200" dirty="0"/>
              <a:t>„Flow“</a:t>
            </a:r>
            <a:endParaRPr lang="de-AT" sz="2200" dirty="0"/>
          </a:p>
        </p:txBody>
      </p:sp>
      <p:pic>
        <p:nvPicPr>
          <p:cNvPr id="4" name="Bild 1" descr="Typical Tetris Game.svg">
            <a:extLst>
              <a:ext uri="{FF2B5EF4-FFF2-40B4-BE49-F238E27FC236}">
                <a16:creationId xmlns:a16="http://schemas.microsoft.com/office/drawing/2014/main" id="{8BC5E9DE-90EE-4EF1-957C-A797BE7C2C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404" y="2208784"/>
            <a:ext cx="1594712" cy="2643656"/>
          </a:xfrm>
          <a:prstGeom prst="rect">
            <a:avLst/>
          </a:prstGeom>
          <a:noFill/>
          <a:ln>
            <a:noFill/>
          </a:ln>
        </p:spPr>
      </p:pic>
    </p:spTree>
    <p:extLst>
      <p:ext uri="{BB962C8B-B14F-4D97-AF65-F5344CB8AC3E}">
        <p14:creationId xmlns:p14="http://schemas.microsoft.com/office/powerpoint/2010/main" val="11179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35906" name="Rectangle 2"/>
          <p:cNvSpPr>
            <a:spLocks noGrp="1" noChangeArrowheads="1"/>
          </p:cNvSpPr>
          <p:nvPr>
            <p:ph type="title" idx="4294967295"/>
          </p:nvPr>
        </p:nvSpPr>
        <p:spPr>
          <a:xfrm>
            <a:off x="388370" y="1131094"/>
            <a:ext cx="7607624" cy="994172"/>
          </a:xfrm>
        </p:spPr>
        <p:txBody>
          <a:bodyPr>
            <a:normAutofit/>
          </a:bodyPr>
          <a:lstStyle/>
          <a:p>
            <a:pPr eaLnBrk="1" hangingPunct="1"/>
            <a:r>
              <a:rPr lang="de-DE" altLang="de-DE" sz="2800" dirty="0">
                <a:sym typeface="Wingdings" pitchFamily="2" charset="2"/>
              </a:rPr>
              <a:t>Ursachen für hohe Spieler-/Nutzerbindung</a:t>
            </a:r>
            <a:endParaRPr lang="de-AT" altLang="de-DE" sz="2800" dirty="0"/>
          </a:p>
        </p:txBody>
      </p:sp>
      <p:sp>
        <p:nvSpPr>
          <p:cNvPr id="635907" name="Rectangle 3"/>
          <p:cNvSpPr>
            <a:spLocks noGrp="1" noChangeArrowheads="1"/>
          </p:cNvSpPr>
          <p:nvPr>
            <p:ph idx="4294967295"/>
          </p:nvPr>
        </p:nvSpPr>
        <p:spPr>
          <a:xfrm>
            <a:off x="1439466" y="1970485"/>
            <a:ext cx="6172200" cy="3673078"/>
          </a:xfrm>
        </p:spPr>
        <p:txBody>
          <a:bodyPr/>
          <a:lstStyle/>
          <a:p>
            <a:pPr marL="0" indent="0">
              <a:lnSpc>
                <a:spcPct val="150000"/>
              </a:lnSpc>
              <a:spcBef>
                <a:spcPts val="1800"/>
              </a:spcBef>
              <a:buNone/>
              <a:defRPr/>
            </a:pPr>
            <a:r>
              <a:rPr lang="de-AT" sz="1800" dirty="0"/>
              <a:t>Die Online-Welt steht nie still </a:t>
            </a:r>
          </a:p>
          <a:p>
            <a:pPr marL="0" indent="0">
              <a:lnSpc>
                <a:spcPct val="150000"/>
              </a:lnSpc>
              <a:spcBef>
                <a:spcPts val="1800"/>
              </a:spcBef>
              <a:buNone/>
              <a:defRPr/>
            </a:pPr>
            <a:r>
              <a:rPr lang="de-AT" sz="1800" dirty="0"/>
              <a:t>Die Spielfigur wird immer stärker </a:t>
            </a:r>
          </a:p>
          <a:p>
            <a:pPr marL="0" indent="0">
              <a:lnSpc>
                <a:spcPct val="150000"/>
              </a:lnSpc>
              <a:spcBef>
                <a:spcPts val="1800"/>
              </a:spcBef>
              <a:buNone/>
              <a:defRPr/>
            </a:pPr>
            <a:r>
              <a:rPr lang="de-AT" sz="1800" dirty="0"/>
              <a:t>e-Sport  / Wettkämpfe / Bestenlisten</a:t>
            </a:r>
          </a:p>
          <a:p>
            <a:pPr marL="0" indent="0">
              <a:lnSpc>
                <a:spcPct val="150000"/>
              </a:lnSpc>
              <a:spcBef>
                <a:spcPts val="1800"/>
              </a:spcBef>
              <a:buNone/>
              <a:defRPr/>
            </a:pPr>
            <a:r>
              <a:rPr lang="de-AT" sz="1800" dirty="0"/>
              <a:t>Aktionszeiträume und Events </a:t>
            </a:r>
          </a:p>
          <a:p>
            <a:pPr marL="0" indent="0">
              <a:lnSpc>
                <a:spcPct val="150000"/>
              </a:lnSpc>
              <a:spcBef>
                <a:spcPts val="1800"/>
              </a:spcBef>
              <a:buNone/>
              <a:defRPr/>
            </a:pPr>
            <a:r>
              <a:rPr lang="de-AT" sz="1800" dirty="0"/>
              <a:t>Anreizsysteme für tägliche Nutzung (</a:t>
            </a:r>
            <a:r>
              <a:rPr lang="de-AT" sz="1800" dirty="0" err="1"/>
              <a:t>Streaks</a:t>
            </a:r>
            <a:r>
              <a:rPr lang="de-AT" sz="1800" dirty="0"/>
              <a:t>)</a:t>
            </a:r>
          </a:p>
        </p:txBody>
      </p:sp>
      <p:pic>
        <p:nvPicPr>
          <p:cNvPr id="3" name="Grafik 2">
            <a:extLst>
              <a:ext uri="{FF2B5EF4-FFF2-40B4-BE49-F238E27FC236}">
                <a16:creationId xmlns:a16="http://schemas.microsoft.com/office/drawing/2014/main" id="{0A2546BD-6C0F-4918-A6B1-767F03ADBC75}"/>
              </a:ext>
            </a:extLst>
          </p:cNvPr>
          <p:cNvPicPr>
            <a:picLocks noChangeAspect="1"/>
          </p:cNvPicPr>
          <p:nvPr/>
        </p:nvPicPr>
        <p:blipFill>
          <a:blip r:embed="rId3"/>
          <a:stretch>
            <a:fillRect/>
          </a:stretch>
        </p:blipFill>
        <p:spPr>
          <a:xfrm>
            <a:off x="6593310" y="2125267"/>
            <a:ext cx="1018357" cy="2844573"/>
          </a:xfrm>
          <a:prstGeom prst="rect">
            <a:avLst/>
          </a:prstGeom>
        </p:spPr>
      </p:pic>
      <p:sp>
        <p:nvSpPr>
          <p:cNvPr id="4" name="Rechteck 3">
            <a:extLst>
              <a:ext uri="{FF2B5EF4-FFF2-40B4-BE49-F238E27FC236}">
                <a16:creationId xmlns:a16="http://schemas.microsoft.com/office/drawing/2014/main" id="{2FE2C71E-F5A9-4CC9-B0BF-3C566E289974}"/>
              </a:ext>
            </a:extLst>
          </p:cNvPr>
          <p:cNvSpPr/>
          <p:nvPr/>
        </p:nvSpPr>
        <p:spPr>
          <a:xfrm rot="16200000">
            <a:off x="-704173" y="4638346"/>
            <a:ext cx="1623790" cy="215444"/>
          </a:xfrm>
          <a:prstGeom prst="rect">
            <a:avLst/>
          </a:prstGeom>
        </p:spPr>
        <p:txBody>
          <a:bodyPr wrap="square">
            <a:spAutoFit/>
          </a:bodyPr>
          <a:lstStyle/>
          <a:p>
            <a:r>
              <a:rPr lang="de-AT" sz="800" dirty="0"/>
              <a:t>Matthew-AdobeStock_548853125</a:t>
            </a:r>
          </a:p>
        </p:txBody>
      </p:sp>
    </p:spTree>
    <p:extLst>
      <p:ext uri="{BB962C8B-B14F-4D97-AF65-F5344CB8AC3E}">
        <p14:creationId xmlns:p14="http://schemas.microsoft.com/office/powerpoint/2010/main" val="19767166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9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9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9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9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635907"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a:xfrm>
            <a:off x="1547814" y="2456893"/>
            <a:ext cx="6048375" cy="3186671"/>
          </a:xfrm>
        </p:spPr>
        <p:txBody>
          <a:bodyPr/>
          <a:lstStyle/>
          <a:p>
            <a:pPr algn="ctr"/>
            <a:endParaRPr lang="de-AT" sz="2700" dirty="0"/>
          </a:p>
          <a:p>
            <a:pPr algn="ctr"/>
            <a:endParaRPr lang="de-AT" sz="2700" dirty="0"/>
          </a:p>
          <a:p>
            <a:pPr algn="ctr"/>
            <a:endParaRPr lang="de-AT" sz="2700" b="1" dirty="0"/>
          </a:p>
          <a:p>
            <a:pPr marL="0" indent="0" algn="ctr">
              <a:buNone/>
            </a:pPr>
            <a:endParaRPr lang="de-DE" sz="800" b="1" dirty="0"/>
          </a:p>
          <a:p>
            <a:pPr marL="0" indent="0" algn="ctr">
              <a:buNone/>
            </a:pPr>
            <a:r>
              <a:rPr lang="de-AT" b="1" dirty="0"/>
              <a:t>Wieviel ist zu viel? Ist mein Kind süchtig?</a:t>
            </a:r>
          </a:p>
          <a:p>
            <a:pPr algn="ctr"/>
            <a:endParaRPr lang="de-AT" sz="2700" b="1" dirty="0"/>
          </a:p>
          <a:p>
            <a:endParaRPr lang="de-AT" dirty="0"/>
          </a:p>
          <a:p>
            <a:endParaRPr lang="de-AT" dirty="0"/>
          </a:p>
          <a:p>
            <a:endParaRPr lang="de-AT" dirty="0"/>
          </a:p>
          <a:p>
            <a:endParaRPr lang="de-AT" dirty="0"/>
          </a:p>
          <a:p>
            <a:endParaRPr lang="de-AT" dirty="0"/>
          </a:p>
        </p:txBody>
      </p:sp>
      <p:sp>
        <p:nvSpPr>
          <p:cNvPr id="6" name="Textfeld 5">
            <a:extLst>
              <a:ext uri="{FF2B5EF4-FFF2-40B4-BE49-F238E27FC236}">
                <a16:creationId xmlns:a16="http://schemas.microsoft.com/office/drawing/2014/main" id="{E14654B2-EE55-4101-A581-837C089EE0DB}"/>
              </a:ext>
            </a:extLst>
          </p:cNvPr>
          <p:cNvSpPr txBox="1"/>
          <p:nvPr/>
        </p:nvSpPr>
        <p:spPr>
          <a:xfrm rot="16200000">
            <a:off x="-1052209" y="4198127"/>
            <a:ext cx="2455333" cy="215444"/>
          </a:xfrm>
          <a:prstGeom prst="rect">
            <a:avLst/>
          </a:prstGeom>
          <a:noFill/>
        </p:spPr>
        <p:txBody>
          <a:bodyPr wrap="square" rtlCol="0">
            <a:spAutoFit/>
          </a:bodyPr>
          <a:lstStyle/>
          <a:p>
            <a:r>
              <a:rPr lang="de-AT" sz="800" dirty="0"/>
              <a:t>© </a:t>
            </a:r>
            <a:r>
              <a:rPr lang="de-AT" sz="800" dirty="0" err="1"/>
              <a:t>strichfiguren</a:t>
            </a:r>
            <a:r>
              <a:rPr lang="de-AT" sz="800" dirty="0"/>
              <a:t>/Adobe Stock </a:t>
            </a:r>
          </a:p>
        </p:txBody>
      </p:sp>
      <p:pic>
        <p:nvPicPr>
          <p:cNvPr id="4" name="Grafik 3">
            <a:extLst>
              <a:ext uri="{FF2B5EF4-FFF2-40B4-BE49-F238E27FC236}">
                <a16:creationId xmlns:a16="http://schemas.microsoft.com/office/drawing/2014/main" id="{FB61B37F-60CA-4214-87A5-842CB19D5487}"/>
              </a:ext>
            </a:extLst>
          </p:cNvPr>
          <p:cNvPicPr>
            <a:picLocks noChangeAspect="1"/>
          </p:cNvPicPr>
          <p:nvPr/>
        </p:nvPicPr>
        <p:blipFill>
          <a:blip r:embed="rId3"/>
          <a:stretch>
            <a:fillRect/>
          </a:stretch>
        </p:blipFill>
        <p:spPr>
          <a:xfrm>
            <a:off x="2726266" y="1213095"/>
            <a:ext cx="3059318" cy="2837133"/>
          </a:xfrm>
          <a:prstGeom prst="rect">
            <a:avLst/>
          </a:prstGeom>
        </p:spPr>
      </p:pic>
    </p:spTree>
    <p:extLst>
      <p:ext uri="{BB962C8B-B14F-4D97-AF65-F5344CB8AC3E}">
        <p14:creationId xmlns:p14="http://schemas.microsoft.com/office/powerpoint/2010/main" val="2972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8358" y="1739032"/>
            <a:ext cx="6968008" cy="2902398"/>
          </a:xfrm>
        </p:spPr>
        <p:txBody>
          <a:bodyPr>
            <a:normAutofit fontScale="55000" lnSpcReduction="20000"/>
          </a:bodyPr>
          <a:lstStyle/>
          <a:p>
            <a:pPr marL="0" indent="0">
              <a:buNone/>
              <a:defRPr/>
            </a:pPr>
            <a:r>
              <a:rPr lang="de-DE" sz="3600" b="1" dirty="0"/>
              <a:t>Medien befriedigen menschliche Grundbedürfnisse!</a:t>
            </a:r>
            <a:endParaRPr lang="de-AT" sz="3600" b="1" dirty="0"/>
          </a:p>
          <a:p>
            <a:pPr marL="0" indent="0" eaLnBrk="1" hangingPunct="1">
              <a:buNone/>
              <a:defRPr/>
            </a:pPr>
            <a:endParaRPr lang="de-AT" sz="3600" b="1" dirty="0"/>
          </a:p>
          <a:p>
            <a:pPr marL="0" indent="0" eaLnBrk="1" hangingPunct="1">
              <a:buNone/>
              <a:defRPr/>
            </a:pPr>
            <a:r>
              <a:rPr lang="de-AT" sz="3600" dirty="0"/>
              <a:t>zentral sind: das Bedürfnis nach…</a:t>
            </a:r>
          </a:p>
          <a:p>
            <a:pPr marL="0" indent="0">
              <a:buNone/>
              <a:defRPr/>
            </a:pPr>
            <a:endParaRPr lang="de-DE" sz="3600" dirty="0"/>
          </a:p>
          <a:p>
            <a:pPr lvl="2">
              <a:defRPr/>
            </a:pPr>
            <a:r>
              <a:rPr lang="de-DE" sz="3600" dirty="0"/>
              <a:t>sozialer Zugehörigkeit und </a:t>
            </a:r>
            <a:r>
              <a:rPr lang="de-DE" sz="3600" dirty="0" err="1"/>
              <a:t>Eingebundensein</a:t>
            </a:r>
            <a:endParaRPr lang="de-DE" sz="3600" dirty="0"/>
          </a:p>
          <a:p>
            <a:pPr marL="1375172" lvl="4" indent="0">
              <a:buNone/>
              <a:defRPr/>
            </a:pPr>
            <a:endParaRPr lang="de-DE" sz="3600" dirty="0"/>
          </a:p>
          <a:p>
            <a:pPr lvl="2">
              <a:defRPr/>
            </a:pPr>
            <a:r>
              <a:rPr lang="de-DE" sz="3600" dirty="0"/>
              <a:t>Autonomie und Selbstbestimmung</a:t>
            </a:r>
          </a:p>
          <a:p>
            <a:pPr marL="1332310" lvl="4" indent="0">
              <a:buNone/>
              <a:defRPr/>
            </a:pPr>
            <a:r>
              <a:rPr lang="de-DE" sz="3600" dirty="0"/>
              <a:t> </a:t>
            </a:r>
          </a:p>
          <a:p>
            <a:pPr lvl="2">
              <a:defRPr/>
            </a:pPr>
            <a:r>
              <a:rPr lang="de-DE" sz="3600" dirty="0"/>
              <a:t>Kompetenz und Anerkennung</a:t>
            </a:r>
            <a:r>
              <a:rPr lang="de-DE" sz="1800" dirty="0"/>
              <a:t>	</a:t>
            </a:r>
            <a:endParaRPr lang="de-AT" sz="1800" dirty="0"/>
          </a:p>
        </p:txBody>
      </p:sp>
      <p:sp>
        <p:nvSpPr>
          <p:cNvPr id="7" name="Textfeld 6">
            <a:extLst>
              <a:ext uri="{FF2B5EF4-FFF2-40B4-BE49-F238E27FC236}">
                <a16:creationId xmlns:a16="http://schemas.microsoft.com/office/drawing/2014/main" id="{2EC82775-E677-49E1-842C-6412228B50D7}"/>
              </a:ext>
            </a:extLst>
          </p:cNvPr>
          <p:cNvSpPr txBox="1"/>
          <p:nvPr/>
        </p:nvSpPr>
        <p:spPr>
          <a:xfrm>
            <a:off x="1547812" y="4901699"/>
            <a:ext cx="6318554" cy="300082"/>
          </a:xfrm>
          <a:prstGeom prst="rect">
            <a:avLst/>
          </a:prstGeom>
          <a:noFill/>
        </p:spPr>
        <p:txBody>
          <a:bodyPr wrap="square" rtlCol="0">
            <a:spAutoFit/>
          </a:bodyPr>
          <a:lstStyle/>
          <a:p>
            <a:endParaRPr lang="de-AT" sz="1350" dirty="0"/>
          </a:p>
        </p:txBody>
      </p:sp>
      <p:pic>
        <p:nvPicPr>
          <p:cNvPr id="8" name="Bild 2" descr="Strichfiguren / Strichmännchen: Erfolg, Volltreffer. (Nr. 290) |  Strichmännchen, Strichm, Skizze notizen">
            <a:extLst>
              <a:ext uri="{FF2B5EF4-FFF2-40B4-BE49-F238E27FC236}">
                <a16:creationId xmlns:a16="http://schemas.microsoft.com/office/drawing/2014/main" id="{D25D0CE9-BC91-4713-9FF1-209D65CC79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71510" y="4936069"/>
            <a:ext cx="1620180" cy="1021452"/>
          </a:xfrm>
          <a:prstGeom prst="rect">
            <a:avLst/>
          </a:prstGeom>
          <a:noFill/>
          <a:ln>
            <a:noFill/>
          </a:ln>
        </p:spPr>
      </p:pic>
      <p:pic>
        <p:nvPicPr>
          <p:cNvPr id="9" name="Bild 2" descr="Mann Starker Und Stock Illustrationen, Vektors, &amp; Klipart – (954 Stock  Illustrations)">
            <a:extLst>
              <a:ext uri="{FF2B5EF4-FFF2-40B4-BE49-F238E27FC236}">
                <a16:creationId xmlns:a16="http://schemas.microsoft.com/office/drawing/2014/main" id="{619F4DA2-0F13-440F-8174-6C74320FDEE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9941" y="4985413"/>
            <a:ext cx="1366877" cy="785950"/>
          </a:xfrm>
          <a:prstGeom prst="rect">
            <a:avLst/>
          </a:prstGeom>
          <a:noFill/>
          <a:ln>
            <a:noFill/>
          </a:ln>
        </p:spPr>
      </p:pic>
      <p:pic>
        <p:nvPicPr>
          <p:cNvPr id="10" name="Bild 1" descr="Freude, Strichmännchen, Freunde, Tanzen, Kinder | Duda.news">
            <a:extLst>
              <a:ext uri="{FF2B5EF4-FFF2-40B4-BE49-F238E27FC236}">
                <a16:creationId xmlns:a16="http://schemas.microsoft.com/office/drawing/2014/main" id="{84128733-8165-4E01-8AB2-D1A2C1578F9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2930" y="4936069"/>
            <a:ext cx="1620180" cy="967446"/>
          </a:xfrm>
          <a:prstGeom prst="rect">
            <a:avLst/>
          </a:prstGeom>
          <a:noFill/>
          <a:ln>
            <a:noFill/>
          </a:ln>
        </p:spPr>
      </p:pic>
      <p:sp>
        <p:nvSpPr>
          <p:cNvPr id="11" name="Rechteck 10">
            <a:extLst>
              <a:ext uri="{FF2B5EF4-FFF2-40B4-BE49-F238E27FC236}">
                <a16:creationId xmlns:a16="http://schemas.microsoft.com/office/drawing/2014/main" id="{C16E21C7-D4CA-468E-A209-DB3F4B28710E}"/>
              </a:ext>
            </a:extLst>
          </p:cNvPr>
          <p:cNvSpPr/>
          <p:nvPr/>
        </p:nvSpPr>
        <p:spPr>
          <a:xfrm>
            <a:off x="3938984" y="6072955"/>
            <a:ext cx="1714588" cy="215444"/>
          </a:xfrm>
          <a:prstGeom prst="rect">
            <a:avLst/>
          </a:prstGeom>
        </p:spPr>
        <p:txBody>
          <a:bodyPr wrap="square">
            <a:spAutoFit/>
          </a:bodyPr>
          <a:lstStyle/>
          <a:p>
            <a:r>
              <a:rPr lang="de-AT" sz="800" dirty="0">
                <a:latin typeface="Calibri" panose="020F0502020204030204" pitchFamily="34" charset="0"/>
                <a:ea typeface="Calibri" panose="020F0502020204030204" pitchFamily="34" charset="0"/>
              </a:rPr>
              <a:t>© </a:t>
            </a:r>
            <a:r>
              <a:rPr lang="de-AT" sz="800" dirty="0" err="1">
                <a:latin typeface="Calibri" panose="020F0502020204030204" pitchFamily="34" charset="0"/>
                <a:ea typeface="Calibri" panose="020F0502020204030204" pitchFamily="34" charset="0"/>
              </a:rPr>
              <a:t>Rudie</a:t>
            </a:r>
            <a:r>
              <a:rPr lang="de-AT" sz="800" dirty="0">
                <a:latin typeface="Calibri" panose="020F0502020204030204" pitchFamily="34" charset="0"/>
                <a:ea typeface="Calibri" panose="020F0502020204030204" pitchFamily="34" charset="0"/>
              </a:rPr>
              <a:t>/Adobe Stock</a:t>
            </a:r>
          </a:p>
        </p:txBody>
      </p:sp>
      <p:sp>
        <p:nvSpPr>
          <p:cNvPr id="12" name="Rechteck 11">
            <a:extLst>
              <a:ext uri="{FF2B5EF4-FFF2-40B4-BE49-F238E27FC236}">
                <a16:creationId xmlns:a16="http://schemas.microsoft.com/office/drawing/2014/main" id="{55CBB341-6BF2-4839-A5BD-74F325A806FE}"/>
              </a:ext>
            </a:extLst>
          </p:cNvPr>
          <p:cNvSpPr/>
          <p:nvPr/>
        </p:nvSpPr>
        <p:spPr>
          <a:xfrm>
            <a:off x="5869949" y="6056478"/>
            <a:ext cx="1406154" cy="215444"/>
          </a:xfrm>
          <a:prstGeom prst="rect">
            <a:avLst/>
          </a:prstGeom>
        </p:spPr>
        <p:txBody>
          <a:bodyPr wrap="none">
            <a:spAutoFit/>
          </a:bodyPr>
          <a:lstStyle/>
          <a:p>
            <a:r>
              <a:rPr lang="de-AT" sz="800" dirty="0">
                <a:latin typeface="Calibri" panose="020F0502020204030204" pitchFamily="34" charset="0"/>
                <a:ea typeface="Calibri" panose="020F0502020204030204" pitchFamily="34" charset="0"/>
              </a:rPr>
              <a:t>© </a:t>
            </a:r>
            <a:r>
              <a:rPr lang="de-AT" sz="800" dirty="0" err="1">
                <a:latin typeface="Calibri" panose="020F0502020204030204" pitchFamily="34" charset="0"/>
                <a:ea typeface="Calibri" panose="020F0502020204030204" pitchFamily="34" charset="0"/>
              </a:rPr>
              <a:t>strichfiguren</a:t>
            </a:r>
            <a:r>
              <a:rPr lang="de-AT" sz="800" dirty="0">
                <a:latin typeface="Calibri" panose="020F0502020204030204" pitchFamily="34" charset="0"/>
                <a:ea typeface="Calibri" panose="020F0502020204030204" pitchFamily="34" charset="0"/>
              </a:rPr>
              <a:t>/Adobe Stock </a:t>
            </a:r>
            <a:endParaRPr lang="de-AT" sz="800" dirty="0"/>
          </a:p>
        </p:txBody>
      </p:sp>
      <p:sp>
        <p:nvSpPr>
          <p:cNvPr id="13" name="Textfeld 12">
            <a:extLst>
              <a:ext uri="{FF2B5EF4-FFF2-40B4-BE49-F238E27FC236}">
                <a16:creationId xmlns:a16="http://schemas.microsoft.com/office/drawing/2014/main" id="{7428C702-0259-4F99-8FBE-C7EA166CC7D8}"/>
              </a:ext>
            </a:extLst>
          </p:cNvPr>
          <p:cNvSpPr txBox="1"/>
          <p:nvPr/>
        </p:nvSpPr>
        <p:spPr>
          <a:xfrm>
            <a:off x="1890653" y="6056478"/>
            <a:ext cx="1406154" cy="215444"/>
          </a:xfrm>
          <a:prstGeom prst="rect">
            <a:avLst/>
          </a:prstGeom>
          <a:noFill/>
        </p:spPr>
        <p:txBody>
          <a:bodyPr wrap="square" rtlCol="0">
            <a:spAutoFit/>
          </a:bodyPr>
          <a:lstStyle/>
          <a:p>
            <a:r>
              <a:rPr lang="de-AT" sz="800" dirty="0">
                <a:latin typeface="Calibri" panose="020F0502020204030204" pitchFamily="34" charset="0"/>
                <a:ea typeface="Calibri" panose="020F0502020204030204" pitchFamily="34" charset="0"/>
              </a:rPr>
              <a:t>© </a:t>
            </a:r>
            <a:r>
              <a:rPr lang="de-AT" sz="800" dirty="0" err="1">
                <a:latin typeface="Calibri" panose="020F0502020204030204" pitchFamily="34" charset="0"/>
                <a:ea typeface="Calibri" panose="020F0502020204030204" pitchFamily="34" charset="0"/>
              </a:rPr>
              <a:t>Trueffelpix</a:t>
            </a:r>
            <a:r>
              <a:rPr lang="de-AT" sz="800" dirty="0">
                <a:latin typeface="Calibri" panose="020F0502020204030204" pitchFamily="34" charset="0"/>
                <a:ea typeface="Calibri" panose="020F0502020204030204" pitchFamily="34" charset="0"/>
              </a:rPr>
              <a:t>/Adobe Stock</a:t>
            </a:r>
            <a:endParaRPr lang="de-AT" sz="800" dirty="0"/>
          </a:p>
        </p:txBody>
      </p:sp>
      <p:sp>
        <p:nvSpPr>
          <p:cNvPr id="14" name="Titel 1">
            <a:extLst>
              <a:ext uri="{FF2B5EF4-FFF2-40B4-BE49-F238E27FC236}">
                <a16:creationId xmlns:a16="http://schemas.microsoft.com/office/drawing/2014/main" id="{21C1C6BF-6B53-454B-BEDF-FB0A0D60E387}"/>
              </a:ext>
            </a:extLst>
          </p:cNvPr>
          <p:cNvSpPr>
            <a:spLocks noGrp="1"/>
          </p:cNvSpPr>
          <p:nvPr>
            <p:ph type="title"/>
          </p:nvPr>
        </p:nvSpPr>
        <p:spPr>
          <a:xfrm>
            <a:off x="628650" y="365126"/>
            <a:ext cx="7886700" cy="1325563"/>
          </a:xfrm>
        </p:spPr>
        <p:txBody>
          <a:bodyPr>
            <a:normAutofit/>
          </a:bodyPr>
          <a:lstStyle/>
          <a:p>
            <a:r>
              <a:rPr lang="de-AT" sz="2800" b="1" dirty="0"/>
              <a:t>Wieviel ist zu viel? Ist mein Kind süchtig?</a:t>
            </a:r>
          </a:p>
        </p:txBody>
      </p:sp>
    </p:spTree>
    <p:extLst>
      <p:ext uri="{BB962C8B-B14F-4D97-AF65-F5344CB8AC3E}">
        <p14:creationId xmlns:p14="http://schemas.microsoft.com/office/powerpoint/2010/main" val="41115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800" b="1" dirty="0"/>
              <a:t>Wieviel ist zu viel? Ist mein Kind süchtig?</a:t>
            </a:r>
          </a:p>
        </p:txBody>
      </p:sp>
      <p:sp>
        <p:nvSpPr>
          <p:cNvPr id="3" name="Inhaltsplatzhalter 2"/>
          <p:cNvSpPr>
            <a:spLocks noGrp="1"/>
          </p:cNvSpPr>
          <p:nvPr>
            <p:ph idx="1"/>
          </p:nvPr>
        </p:nvSpPr>
        <p:spPr>
          <a:xfrm>
            <a:off x="784243" y="1915207"/>
            <a:ext cx="6048375" cy="3618309"/>
          </a:xfrm>
        </p:spPr>
        <p:txBody>
          <a:bodyPr/>
          <a:lstStyle/>
          <a:p>
            <a:pPr marL="0" indent="0">
              <a:buNone/>
            </a:pPr>
            <a:endParaRPr lang="de-AT" sz="1200" b="1" u="sng" dirty="0"/>
          </a:p>
          <a:p>
            <a:pPr marL="0" indent="0">
              <a:buNone/>
            </a:pPr>
            <a:r>
              <a:rPr lang="de-AT" b="1" u="sng" dirty="0"/>
              <a:t>Wie geht es meinem Kind insgesamt?</a:t>
            </a:r>
          </a:p>
          <a:p>
            <a:pPr marL="342900" indent="-342900"/>
            <a:endParaRPr lang="de-AT" b="1" u="sng" dirty="0"/>
          </a:p>
          <a:p>
            <a:pPr marL="0" indent="0">
              <a:buNone/>
            </a:pPr>
            <a:r>
              <a:rPr lang="de-AT" altLang="de-DE" sz="2000" dirty="0"/>
              <a:t>Wo fühlt es sich zugehörig?</a:t>
            </a:r>
          </a:p>
          <a:p>
            <a:pPr marL="0" indent="0">
              <a:buNone/>
            </a:pPr>
            <a:r>
              <a:rPr lang="de-AT" sz="2000" dirty="0"/>
              <a:t>Wo kann es eigene Entscheidungen treffen?</a:t>
            </a:r>
          </a:p>
          <a:p>
            <a:pPr marL="0" indent="0">
              <a:buNone/>
            </a:pPr>
            <a:r>
              <a:rPr lang="de-AT" altLang="de-DE" sz="2000" dirty="0"/>
              <a:t>Wo hat es Erfolgserlebnisse?</a:t>
            </a:r>
          </a:p>
          <a:p>
            <a:pPr marL="0" indent="0">
              <a:buNone/>
            </a:pPr>
            <a:r>
              <a:rPr lang="de-AT" altLang="de-DE" sz="2000" dirty="0"/>
              <a:t>Wo bekommt es Anerkennung?</a:t>
            </a:r>
          </a:p>
          <a:p>
            <a:pPr marL="0" indent="0">
              <a:buNone/>
            </a:pPr>
            <a:endParaRPr lang="de-AT" sz="800" dirty="0"/>
          </a:p>
          <a:p>
            <a:pPr marL="0" indent="0">
              <a:buNone/>
            </a:pPr>
            <a:r>
              <a:rPr lang="de-AT" altLang="de-DE" sz="2000" dirty="0"/>
              <a:t>Wo erlebt es Freude und Spaß?</a:t>
            </a:r>
          </a:p>
          <a:p>
            <a:endParaRPr lang="de-AT" b="1" u="sng" dirty="0"/>
          </a:p>
          <a:p>
            <a:endParaRPr lang="de-AT" b="1" u="sng" dirty="0"/>
          </a:p>
        </p:txBody>
      </p:sp>
      <p:sp>
        <p:nvSpPr>
          <p:cNvPr id="6" name="Textfeld 5">
            <a:extLst>
              <a:ext uri="{FF2B5EF4-FFF2-40B4-BE49-F238E27FC236}">
                <a16:creationId xmlns:a16="http://schemas.microsoft.com/office/drawing/2014/main" id="{D83CBE34-B0DF-45B7-90B5-D3AC713B0961}"/>
              </a:ext>
            </a:extLst>
          </p:cNvPr>
          <p:cNvSpPr txBox="1"/>
          <p:nvPr/>
        </p:nvSpPr>
        <p:spPr>
          <a:xfrm rot="16200000">
            <a:off x="-1052209" y="4198127"/>
            <a:ext cx="2455333" cy="215444"/>
          </a:xfrm>
          <a:prstGeom prst="rect">
            <a:avLst/>
          </a:prstGeom>
          <a:noFill/>
        </p:spPr>
        <p:txBody>
          <a:bodyPr wrap="square" rtlCol="0">
            <a:spAutoFit/>
          </a:bodyPr>
          <a:lstStyle/>
          <a:p>
            <a:r>
              <a:rPr lang="de-AT" sz="800" dirty="0"/>
              <a:t>© </a:t>
            </a:r>
            <a:r>
              <a:rPr lang="de-AT" sz="800" dirty="0" err="1"/>
              <a:t>strichfiguren</a:t>
            </a:r>
            <a:r>
              <a:rPr lang="de-AT" sz="800" dirty="0"/>
              <a:t>/Adobe Stock </a:t>
            </a:r>
          </a:p>
        </p:txBody>
      </p:sp>
      <p:pic>
        <p:nvPicPr>
          <p:cNvPr id="7" name="Grafik 6">
            <a:extLst>
              <a:ext uri="{FF2B5EF4-FFF2-40B4-BE49-F238E27FC236}">
                <a16:creationId xmlns:a16="http://schemas.microsoft.com/office/drawing/2014/main" id="{E57017CC-B73F-4ED7-B7F2-7AFE2C7AE1FA}"/>
              </a:ext>
            </a:extLst>
          </p:cNvPr>
          <p:cNvPicPr>
            <a:picLocks noChangeAspect="1"/>
          </p:cNvPicPr>
          <p:nvPr/>
        </p:nvPicPr>
        <p:blipFill>
          <a:blip r:embed="rId3"/>
          <a:stretch>
            <a:fillRect/>
          </a:stretch>
        </p:blipFill>
        <p:spPr>
          <a:xfrm>
            <a:off x="6170852" y="2965010"/>
            <a:ext cx="3430349" cy="2479840"/>
          </a:xfrm>
          <a:prstGeom prst="rect">
            <a:avLst/>
          </a:prstGeom>
        </p:spPr>
      </p:pic>
    </p:spTree>
    <p:extLst>
      <p:ext uri="{BB962C8B-B14F-4D97-AF65-F5344CB8AC3E}">
        <p14:creationId xmlns:p14="http://schemas.microsoft.com/office/powerpoint/2010/main" val="281071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710564" y="998935"/>
            <a:ext cx="6615353" cy="806087"/>
          </a:xfrm>
        </p:spPr>
        <p:txBody>
          <a:bodyPr>
            <a:noAutofit/>
          </a:bodyPr>
          <a:lstStyle/>
          <a:p>
            <a:pPr eaLnBrk="1" hangingPunct="1"/>
            <a:r>
              <a:rPr lang="de-AT" altLang="de-DE" sz="2800" dirty="0"/>
              <a:t>Ihr Kind könnte gefährdet sein, und Unterstützung brauchen, wenn es…</a:t>
            </a:r>
          </a:p>
        </p:txBody>
      </p:sp>
      <p:sp>
        <p:nvSpPr>
          <p:cNvPr id="43011" name="Rectangle 3"/>
          <p:cNvSpPr>
            <a:spLocks noGrp="1" noChangeArrowheads="1"/>
          </p:cNvSpPr>
          <p:nvPr>
            <p:ph type="body" sz="half" idx="4294967295"/>
          </p:nvPr>
        </p:nvSpPr>
        <p:spPr>
          <a:xfrm>
            <a:off x="933941" y="2078850"/>
            <a:ext cx="6615354" cy="3348596"/>
          </a:xfrm>
        </p:spPr>
        <p:txBody>
          <a:bodyPr/>
          <a:lstStyle/>
          <a:p>
            <a:pPr lvl="1">
              <a:spcBef>
                <a:spcPts val="900"/>
              </a:spcBef>
              <a:spcAft>
                <a:spcPts val="900"/>
              </a:spcAft>
              <a:buFont typeface="Arial" panose="020B0604020202020204" pitchFamily="34" charset="0"/>
              <a:buChar char="…"/>
            </a:pPr>
            <a:r>
              <a:rPr lang="de-AT" altLang="de-DE" dirty="0"/>
              <a:t>den Großteil seiner Freizeit mit Medien verbringt.</a:t>
            </a:r>
          </a:p>
          <a:p>
            <a:pPr lvl="1">
              <a:spcBef>
                <a:spcPts val="900"/>
              </a:spcBef>
              <a:spcAft>
                <a:spcPts val="900"/>
              </a:spcAft>
              <a:buFont typeface="Arial" panose="020B0604020202020204" pitchFamily="34" charset="0"/>
              <a:buChar char="…"/>
            </a:pPr>
            <a:r>
              <a:rPr lang="de-AT" altLang="de-DE" dirty="0"/>
              <a:t>andere Beschäftigungen völlig außer Acht lässt.</a:t>
            </a:r>
          </a:p>
          <a:p>
            <a:pPr lvl="1">
              <a:spcBef>
                <a:spcPts val="900"/>
              </a:spcBef>
              <a:spcAft>
                <a:spcPts val="900"/>
              </a:spcAft>
              <a:buFont typeface="Arial" panose="020B0604020202020204" pitchFamily="34" charset="0"/>
              <a:buChar char="…"/>
            </a:pPr>
            <a:r>
              <a:rPr lang="de-AT" altLang="de-DE" dirty="0"/>
              <a:t>Freunde nicht mehr trifft und sich zurückzieht.</a:t>
            </a:r>
          </a:p>
          <a:p>
            <a:pPr lvl="1">
              <a:spcBef>
                <a:spcPts val="900"/>
              </a:spcBef>
              <a:spcAft>
                <a:spcPts val="900"/>
              </a:spcAft>
              <a:buFont typeface="Arial" panose="020B0604020202020204" pitchFamily="34" charset="0"/>
              <a:buChar char="…"/>
            </a:pPr>
            <a:r>
              <a:rPr lang="de-AT" altLang="de-DE" dirty="0"/>
              <a:t>spielt, um aus der unangenehmen Realität zu flüchten.</a:t>
            </a:r>
          </a:p>
          <a:p>
            <a:pPr lvl="1">
              <a:spcBef>
                <a:spcPts val="900"/>
              </a:spcBef>
              <a:spcAft>
                <a:spcPts val="900"/>
              </a:spcAft>
              <a:buFont typeface="Arial" panose="020B0604020202020204" pitchFamily="34" charset="0"/>
              <a:buChar char="…"/>
            </a:pPr>
            <a:r>
              <a:rPr lang="de-AT" altLang="de-DE" dirty="0"/>
              <a:t>aggressiv, depressiv oder nervös ist, wenn es offline ist. </a:t>
            </a:r>
          </a:p>
          <a:p>
            <a:pPr lvl="1">
              <a:spcBef>
                <a:spcPts val="900"/>
              </a:spcBef>
              <a:spcAft>
                <a:spcPts val="900"/>
              </a:spcAft>
              <a:buFont typeface="Arial" panose="020B0604020202020204" pitchFamily="34" charset="0"/>
              <a:buChar char="…"/>
            </a:pPr>
            <a:r>
              <a:rPr lang="de-AT" altLang="de-DE" dirty="0"/>
              <a:t>regelmäßig müde und unausgeglichen wirkt.</a:t>
            </a:r>
          </a:p>
          <a:p>
            <a:pPr lvl="1">
              <a:spcBef>
                <a:spcPts val="900"/>
              </a:spcBef>
              <a:spcAft>
                <a:spcPts val="900"/>
              </a:spcAft>
              <a:buFont typeface="Arial" panose="020B0604020202020204" pitchFamily="34" charset="0"/>
              <a:buChar char="…"/>
            </a:pPr>
            <a:r>
              <a:rPr lang="de-AT" altLang="de-DE" dirty="0"/>
              <a:t>anderen Verpflichtungen immer weniger nachkommt.</a:t>
            </a:r>
          </a:p>
          <a:p>
            <a:pPr marL="0" indent="0">
              <a:spcBef>
                <a:spcPts val="900"/>
              </a:spcBef>
              <a:spcAft>
                <a:spcPts val="900"/>
              </a:spcAft>
            </a:pPr>
            <a:endParaRPr lang="de-DE" altLang="de-DE" sz="900" dirty="0"/>
          </a:p>
          <a:p>
            <a:pPr marL="0" indent="0">
              <a:spcBef>
                <a:spcPts val="900"/>
              </a:spcBef>
              <a:spcAft>
                <a:spcPts val="900"/>
              </a:spcAft>
            </a:pPr>
            <a:endParaRPr lang="de-DE" altLang="de-DE" sz="1350" dirty="0"/>
          </a:p>
          <a:p>
            <a:pPr marL="0" indent="0">
              <a:spcBef>
                <a:spcPts val="900"/>
              </a:spcBef>
              <a:spcAft>
                <a:spcPts val="900"/>
              </a:spcAft>
            </a:pPr>
            <a:endParaRPr lang="de-DE" altLang="de-DE" sz="900" u="sng" dirty="0"/>
          </a:p>
          <a:p>
            <a:pPr marL="342900" lvl="1" indent="0">
              <a:spcBef>
                <a:spcPct val="40000"/>
              </a:spcBef>
              <a:buNone/>
            </a:pPr>
            <a:endParaRPr lang="de-AT" altLang="de-DE" dirty="0"/>
          </a:p>
        </p:txBody>
      </p:sp>
      <p:pic>
        <p:nvPicPr>
          <p:cNvPr id="3" name="Grafik 2">
            <a:extLst>
              <a:ext uri="{FF2B5EF4-FFF2-40B4-BE49-F238E27FC236}">
                <a16:creationId xmlns:a16="http://schemas.microsoft.com/office/drawing/2014/main" id="{E00C67FA-65EA-4622-A14C-718C3E1441AB}"/>
              </a:ext>
            </a:extLst>
          </p:cNvPr>
          <p:cNvPicPr>
            <a:picLocks noChangeAspect="1"/>
          </p:cNvPicPr>
          <p:nvPr/>
        </p:nvPicPr>
        <p:blipFill>
          <a:blip r:embed="rId3"/>
          <a:stretch>
            <a:fillRect/>
          </a:stretch>
        </p:blipFill>
        <p:spPr>
          <a:xfrm rot="1406310">
            <a:off x="6714500" y="2011930"/>
            <a:ext cx="2291565" cy="1833252"/>
          </a:xfrm>
          <a:prstGeom prst="rect">
            <a:avLst/>
          </a:prstGeom>
        </p:spPr>
      </p:pic>
      <p:sp>
        <p:nvSpPr>
          <p:cNvPr id="4" name="Rechteck 3">
            <a:extLst>
              <a:ext uri="{FF2B5EF4-FFF2-40B4-BE49-F238E27FC236}">
                <a16:creationId xmlns:a16="http://schemas.microsoft.com/office/drawing/2014/main" id="{E2F5182B-4E32-4083-862C-3BD5E0D417C0}"/>
              </a:ext>
            </a:extLst>
          </p:cNvPr>
          <p:cNvSpPr/>
          <p:nvPr/>
        </p:nvSpPr>
        <p:spPr>
          <a:xfrm rot="16200000">
            <a:off x="-600393" y="4699365"/>
            <a:ext cx="1529586" cy="215444"/>
          </a:xfrm>
          <a:prstGeom prst="rect">
            <a:avLst/>
          </a:prstGeom>
        </p:spPr>
        <p:txBody>
          <a:bodyPr wrap="none">
            <a:spAutoFit/>
          </a:bodyPr>
          <a:lstStyle/>
          <a:p>
            <a:r>
              <a:rPr lang="de-AT" sz="800" dirty="0"/>
              <a:t>oxinoxi-AdobeStock_290617869</a:t>
            </a:r>
          </a:p>
        </p:txBody>
      </p:sp>
    </p:spTree>
    <p:extLst>
      <p:ext uri="{BB962C8B-B14F-4D97-AF65-F5344CB8AC3E}">
        <p14:creationId xmlns:p14="http://schemas.microsoft.com/office/powerpoint/2010/main" val="320022827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Bild 1" descr="Fotos, lizenzfreie Bilder, Grafiken, Vektoren und Videos von Schilderwald |  Adobe Stock">
            <a:extLst>
              <a:ext uri="{FF2B5EF4-FFF2-40B4-BE49-F238E27FC236}">
                <a16:creationId xmlns:a16="http://schemas.microsoft.com/office/drawing/2014/main" id="{989A285A-A715-43D0-B1B2-A0E3D369E1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25022" y="4148624"/>
            <a:ext cx="1898352" cy="1852127"/>
          </a:xfrm>
          <a:prstGeom prst="rect">
            <a:avLst/>
          </a:prstGeom>
          <a:noFill/>
          <a:ln>
            <a:noFill/>
          </a:ln>
        </p:spPr>
      </p:pic>
      <p:sp>
        <p:nvSpPr>
          <p:cNvPr id="26626" name="Rectangle 2"/>
          <p:cNvSpPr>
            <a:spLocks noGrp="1" noChangeArrowheads="1"/>
          </p:cNvSpPr>
          <p:nvPr>
            <p:ph type="title" idx="4294967295"/>
          </p:nvPr>
        </p:nvSpPr>
        <p:spPr/>
        <p:txBody>
          <a:bodyPr>
            <a:normAutofit/>
          </a:bodyPr>
          <a:lstStyle/>
          <a:p>
            <a:r>
              <a:rPr lang="de-DE" altLang="de-DE" sz="2800" dirty="0"/>
              <a:t>Wo gibt es Hilfe und Unterstützung?</a:t>
            </a:r>
            <a:endParaRPr lang="de-AT" altLang="de-DE" sz="2800" dirty="0"/>
          </a:p>
        </p:txBody>
      </p:sp>
      <p:sp>
        <p:nvSpPr>
          <p:cNvPr id="30723" name="Rectangle 3"/>
          <p:cNvSpPr>
            <a:spLocks noGrp="1" noChangeArrowheads="1"/>
          </p:cNvSpPr>
          <p:nvPr>
            <p:ph type="body" idx="4294967295"/>
          </p:nvPr>
        </p:nvSpPr>
        <p:spPr>
          <a:xfrm>
            <a:off x="709367" y="2071902"/>
            <a:ext cx="6588398" cy="3409327"/>
          </a:xfrm>
        </p:spPr>
        <p:txBody>
          <a:bodyPr/>
          <a:lstStyle/>
          <a:p>
            <a:pPr lvl="1">
              <a:spcBef>
                <a:spcPts val="900"/>
              </a:spcBef>
              <a:spcAft>
                <a:spcPts val="900"/>
              </a:spcAft>
              <a:defRPr/>
            </a:pPr>
            <a:r>
              <a:rPr lang="de-DE" altLang="de-DE" dirty="0"/>
              <a:t>Familienberatungsstellen 		</a:t>
            </a:r>
          </a:p>
          <a:p>
            <a:pPr lvl="1">
              <a:spcBef>
                <a:spcPts val="900"/>
              </a:spcBef>
              <a:spcAft>
                <a:spcPts val="900"/>
              </a:spcAft>
              <a:defRPr/>
            </a:pPr>
            <a:r>
              <a:rPr lang="de-DE" dirty="0"/>
              <a:t>Schulpsychologie </a:t>
            </a:r>
          </a:p>
          <a:p>
            <a:pPr lvl="1">
              <a:lnSpc>
                <a:spcPct val="114000"/>
              </a:lnSpc>
              <a:spcBef>
                <a:spcPts val="900"/>
              </a:spcBef>
              <a:spcAft>
                <a:spcPts val="900"/>
              </a:spcAft>
              <a:defRPr/>
            </a:pPr>
            <a:r>
              <a:rPr lang="de-DE" dirty="0"/>
              <a:t>Ambulanz für Spielsucht der pro mente OÖ, </a:t>
            </a:r>
            <a:r>
              <a:rPr lang="de-DE" dirty="0" err="1"/>
              <a:t>Neuromed</a:t>
            </a:r>
            <a:r>
              <a:rPr lang="de-DE" dirty="0"/>
              <a:t> Campus </a:t>
            </a:r>
            <a:r>
              <a:rPr lang="de-DE" altLang="de-DE" dirty="0"/>
              <a:t>(Gruppentherapie und Elterngesprächsgruppe)</a:t>
            </a:r>
          </a:p>
          <a:p>
            <a:pPr lvl="1">
              <a:lnSpc>
                <a:spcPct val="114000"/>
              </a:lnSpc>
              <a:spcBef>
                <a:spcPts val="900"/>
              </a:spcBef>
              <a:spcAft>
                <a:spcPts val="900"/>
              </a:spcAft>
              <a:defRPr/>
            </a:pPr>
            <a:r>
              <a:rPr lang="de-DE" altLang="de-DE" dirty="0"/>
              <a:t>Kinder und Jugendpsychiatrie </a:t>
            </a:r>
            <a:r>
              <a:rPr lang="de-DE" dirty="0" err="1"/>
              <a:t>Neuromed</a:t>
            </a:r>
            <a:r>
              <a:rPr lang="de-DE" dirty="0"/>
              <a:t> Campus des Kepler Universitätsklinikums</a:t>
            </a:r>
            <a:endParaRPr lang="de-DE" altLang="de-DE" dirty="0"/>
          </a:p>
          <a:p>
            <a:pPr lvl="1">
              <a:lnSpc>
                <a:spcPct val="114000"/>
              </a:lnSpc>
              <a:spcBef>
                <a:spcPts val="900"/>
              </a:spcBef>
              <a:spcAft>
                <a:spcPts val="900"/>
              </a:spcAft>
              <a:defRPr/>
            </a:pPr>
            <a:r>
              <a:rPr lang="de-DE" altLang="de-DE" dirty="0">
                <a:hlinkClick r:id="rId4"/>
              </a:rPr>
              <a:t>www.rataufdraht.at</a:t>
            </a:r>
            <a:r>
              <a:rPr lang="de-DE" altLang="de-DE" dirty="0"/>
              <a:t> oder Tel.: 147</a:t>
            </a:r>
          </a:p>
          <a:p>
            <a:pPr lvl="1">
              <a:spcBef>
                <a:spcPct val="10000"/>
              </a:spcBef>
              <a:buFontTx/>
              <a:buNone/>
              <a:defRPr/>
            </a:pPr>
            <a:endParaRPr lang="de-DE" altLang="de-DE" dirty="0"/>
          </a:p>
        </p:txBody>
      </p:sp>
      <p:sp>
        <p:nvSpPr>
          <p:cNvPr id="6" name="Textfeld 5">
            <a:extLst>
              <a:ext uri="{FF2B5EF4-FFF2-40B4-BE49-F238E27FC236}">
                <a16:creationId xmlns:a16="http://schemas.microsoft.com/office/drawing/2014/main" id="{D9C39EDA-3DF7-4DD6-AFE8-7A9D797D50F6}"/>
              </a:ext>
            </a:extLst>
          </p:cNvPr>
          <p:cNvSpPr txBox="1"/>
          <p:nvPr/>
        </p:nvSpPr>
        <p:spPr>
          <a:xfrm>
            <a:off x="6716967" y="1113029"/>
            <a:ext cx="3552521" cy="300082"/>
          </a:xfrm>
          <a:prstGeom prst="rect">
            <a:avLst/>
          </a:prstGeom>
          <a:noFill/>
        </p:spPr>
        <p:txBody>
          <a:bodyPr wrap="square" rtlCol="0">
            <a:spAutoFit/>
          </a:bodyPr>
          <a:lstStyle/>
          <a:p>
            <a:endParaRPr lang="de-AT" sz="1350" dirty="0"/>
          </a:p>
        </p:txBody>
      </p:sp>
      <p:sp>
        <p:nvSpPr>
          <p:cNvPr id="2" name="Rechteck 1">
            <a:extLst>
              <a:ext uri="{FF2B5EF4-FFF2-40B4-BE49-F238E27FC236}">
                <a16:creationId xmlns:a16="http://schemas.microsoft.com/office/drawing/2014/main" id="{E8FD0443-3A75-4553-86BC-C9B8813FDBF3}"/>
              </a:ext>
            </a:extLst>
          </p:cNvPr>
          <p:cNvSpPr/>
          <p:nvPr/>
        </p:nvSpPr>
        <p:spPr>
          <a:xfrm rot="16200000">
            <a:off x="-673101" y="4680886"/>
            <a:ext cx="1561646" cy="215444"/>
          </a:xfrm>
          <a:prstGeom prst="rect">
            <a:avLst/>
          </a:prstGeom>
        </p:spPr>
        <p:txBody>
          <a:bodyPr wrap="none">
            <a:spAutoFit/>
          </a:bodyPr>
          <a:lstStyle/>
          <a:p>
            <a:r>
              <a:rPr lang="de-AT" sz="800" dirty="0"/>
              <a:t>snyGGG-AdobeStock_195285124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a:xfrm>
            <a:off x="687470" y="2456893"/>
            <a:ext cx="7195059" cy="3186671"/>
          </a:xfrm>
        </p:spPr>
        <p:txBody>
          <a:bodyPr/>
          <a:lstStyle/>
          <a:p>
            <a:pPr algn="ctr"/>
            <a:endParaRPr lang="de-AT" sz="2700" dirty="0"/>
          </a:p>
          <a:p>
            <a:pPr algn="ctr"/>
            <a:endParaRPr lang="de-AT" sz="2700" dirty="0"/>
          </a:p>
          <a:p>
            <a:pPr algn="ctr"/>
            <a:endParaRPr lang="de-AT" sz="2700" b="1" dirty="0"/>
          </a:p>
          <a:p>
            <a:pPr marL="0" indent="0" algn="ctr">
              <a:buNone/>
            </a:pPr>
            <a:endParaRPr lang="de-DE" sz="800" b="1" dirty="0"/>
          </a:p>
          <a:p>
            <a:pPr marL="0" indent="0" algn="ctr">
              <a:buNone/>
            </a:pPr>
            <a:r>
              <a:rPr lang="de-AT" b="1" dirty="0"/>
              <a:t>Wie kann ich mein Kind unterstützen und begleiten?</a:t>
            </a:r>
          </a:p>
          <a:p>
            <a:pPr algn="ctr"/>
            <a:endParaRPr lang="de-AT" sz="2700" b="1" dirty="0"/>
          </a:p>
          <a:p>
            <a:endParaRPr lang="de-AT" dirty="0"/>
          </a:p>
          <a:p>
            <a:endParaRPr lang="de-AT" dirty="0"/>
          </a:p>
          <a:p>
            <a:endParaRPr lang="de-AT" dirty="0"/>
          </a:p>
          <a:p>
            <a:endParaRPr lang="de-AT" dirty="0"/>
          </a:p>
          <a:p>
            <a:endParaRPr lang="de-AT" dirty="0"/>
          </a:p>
        </p:txBody>
      </p:sp>
      <p:sp>
        <p:nvSpPr>
          <p:cNvPr id="6" name="Textfeld 5">
            <a:extLst>
              <a:ext uri="{FF2B5EF4-FFF2-40B4-BE49-F238E27FC236}">
                <a16:creationId xmlns:a16="http://schemas.microsoft.com/office/drawing/2014/main" id="{E14654B2-EE55-4101-A581-837C089EE0DB}"/>
              </a:ext>
            </a:extLst>
          </p:cNvPr>
          <p:cNvSpPr txBox="1"/>
          <p:nvPr/>
        </p:nvSpPr>
        <p:spPr>
          <a:xfrm rot="16200000">
            <a:off x="-1052209" y="4198127"/>
            <a:ext cx="2455333" cy="215444"/>
          </a:xfrm>
          <a:prstGeom prst="rect">
            <a:avLst/>
          </a:prstGeom>
          <a:noFill/>
        </p:spPr>
        <p:txBody>
          <a:bodyPr wrap="square" rtlCol="0">
            <a:spAutoFit/>
          </a:bodyPr>
          <a:lstStyle/>
          <a:p>
            <a:r>
              <a:rPr lang="de-AT" sz="800" dirty="0"/>
              <a:t>© </a:t>
            </a:r>
            <a:r>
              <a:rPr lang="de-AT" sz="800" dirty="0" err="1"/>
              <a:t>strichfiguren</a:t>
            </a:r>
            <a:r>
              <a:rPr lang="de-AT" sz="800" dirty="0"/>
              <a:t>/Adobe Stock </a:t>
            </a:r>
          </a:p>
        </p:txBody>
      </p:sp>
      <p:pic>
        <p:nvPicPr>
          <p:cNvPr id="4" name="Grafik 3">
            <a:extLst>
              <a:ext uri="{FF2B5EF4-FFF2-40B4-BE49-F238E27FC236}">
                <a16:creationId xmlns:a16="http://schemas.microsoft.com/office/drawing/2014/main" id="{FB61B37F-60CA-4214-87A5-842CB19D5487}"/>
              </a:ext>
            </a:extLst>
          </p:cNvPr>
          <p:cNvPicPr>
            <a:picLocks noChangeAspect="1"/>
          </p:cNvPicPr>
          <p:nvPr/>
        </p:nvPicPr>
        <p:blipFill>
          <a:blip r:embed="rId3"/>
          <a:stretch>
            <a:fillRect/>
          </a:stretch>
        </p:blipFill>
        <p:spPr>
          <a:xfrm>
            <a:off x="2726266" y="1213095"/>
            <a:ext cx="3059318" cy="2837133"/>
          </a:xfrm>
          <a:prstGeom prst="rect">
            <a:avLst/>
          </a:prstGeom>
        </p:spPr>
      </p:pic>
    </p:spTree>
    <p:extLst>
      <p:ext uri="{BB962C8B-B14F-4D97-AF65-F5344CB8AC3E}">
        <p14:creationId xmlns:p14="http://schemas.microsoft.com/office/powerpoint/2010/main" val="9464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a:xfrm>
            <a:off x="1547814" y="2456893"/>
            <a:ext cx="6048375" cy="3186671"/>
          </a:xfrm>
        </p:spPr>
        <p:txBody>
          <a:bodyPr/>
          <a:lstStyle/>
          <a:p>
            <a:pPr algn="ctr"/>
            <a:endParaRPr lang="de-AT" sz="2700" dirty="0"/>
          </a:p>
          <a:p>
            <a:pPr algn="ctr"/>
            <a:endParaRPr lang="de-AT" sz="2700" dirty="0"/>
          </a:p>
          <a:p>
            <a:pPr algn="ctr"/>
            <a:endParaRPr lang="de-AT" sz="2700" b="1" dirty="0"/>
          </a:p>
          <a:p>
            <a:pPr marL="0" indent="0" algn="ctr">
              <a:buNone/>
            </a:pPr>
            <a:endParaRPr lang="de-DE" sz="800" b="1" dirty="0"/>
          </a:p>
          <a:p>
            <a:pPr marL="0" indent="0" algn="ctr">
              <a:spcBef>
                <a:spcPts val="0"/>
              </a:spcBef>
              <a:buNone/>
            </a:pPr>
            <a:r>
              <a:rPr lang="de-DE" b="1" dirty="0">
                <a:solidFill>
                  <a:prstClr val="black"/>
                </a:solidFill>
              </a:rPr>
              <a:t>Kinder und Medien – </a:t>
            </a:r>
          </a:p>
          <a:p>
            <a:pPr marL="0" indent="0" algn="ctr">
              <a:spcBef>
                <a:spcPts val="0"/>
              </a:spcBef>
              <a:buNone/>
            </a:pPr>
            <a:r>
              <a:rPr lang="de-DE" b="1" dirty="0">
                <a:solidFill>
                  <a:prstClr val="black"/>
                </a:solidFill>
              </a:rPr>
              <a:t>eine Herausforderung für Eltern!</a:t>
            </a:r>
          </a:p>
          <a:p>
            <a:pPr algn="ctr"/>
            <a:endParaRPr lang="de-AT" sz="2700" b="1" dirty="0"/>
          </a:p>
          <a:p>
            <a:endParaRPr lang="de-AT" dirty="0"/>
          </a:p>
          <a:p>
            <a:endParaRPr lang="de-AT" dirty="0"/>
          </a:p>
          <a:p>
            <a:endParaRPr lang="de-AT" dirty="0"/>
          </a:p>
          <a:p>
            <a:endParaRPr lang="de-AT" dirty="0"/>
          </a:p>
          <a:p>
            <a:endParaRPr lang="de-AT" dirty="0"/>
          </a:p>
        </p:txBody>
      </p:sp>
      <p:sp>
        <p:nvSpPr>
          <p:cNvPr id="6" name="Textfeld 5">
            <a:extLst>
              <a:ext uri="{FF2B5EF4-FFF2-40B4-BE49-F238E27FC236}">
                <a16:creationId xmlns:a16="http://schemas.microsoft.com/office/drawing/2014/main" id="{E14654B2-EE55-4101-A581-837C089EE0DB}"/>
              </a:ext>
            </a:extLst>
          </p:cNvPr>
          <p:cNvSpPr txBox="1"/>
          <p:nvPr/>
        </p:nvSpPr>
        <p:spPr>
          <a:xfrm rot="16200000">
            <a:off x="-1052209" y="4198127"/>
            <a:ext cx="2455333" cy="215444"/>
          </a:xfrm>
          <a:prstGeom prst="rect">
            <a:avLst/>
          </a:prstGeom>
          <a:noFill/>
        </p:spPr>
        <p:txBody>
          <a:bodyPr wrap="square" rtlCol="0">
            <a:spAutoFit/>
          </a:bodyPr>
          <a:lstStyle/>
          <a:p>
            <a:r>
              <a:rPr lang="de-AT" sz="800" dirty="0"/>
              <a:t>© </a:t>
            </a:r>
            <a:r>
              <a:rPr lang="de-AT" sz="800" dirty="0" err="1"/>
              <a:t>strichfiguren</a:t>
            </a:r>
            <a:r>
              <a:rPr lang="de-AT" sz="800" dirty="0"/>
              <a:t>/Adobe Stock </a:t>
            </a:r>
          </a:p>
        </p:txBody>
      </p:sp>
      <p:pic>
        <p:nvPicPr>
          <p:cNvPr id="4" name="Grafik 3">
            <a:extLst>
              <a:ext uri="{FF2B5EF4-FFF2-40B4-BE49-F238E27FC236}">
                <a16:creationId xmlns:a16="http://schemas.microsoft.com/office/drawing/2014/main" id="{FB61B37F-60CA-4214-87A5-842CB19D5487}"/>
              </a:ext>
            </a:extLst>
          </p:cNvPr>
          <p:cNvPicPr>
            <a:picLocks noChangeAspect="1"/>
          </p:cNvPicPr>
          <p:nvPr/>
        </p:nvPicPr>
        <p:blipFill>
          <a:blip r:embed="rId3"/>
          <a:stretch>
            <a:fillRect/>
          </a:stretch>
        </p:blipFill>
        <p:spPr>
          <a:xfrm>
            <a:off x="2726266" y="1213095"/>
            <a:ext cx="3059318" cy="2837133"/>
          </a:xfrm>
          <a:prstGeom prst="rect">
            <a:avLst/>
          </a:prstGeom>
        </p:spPr>
      </p:pic>
    </p:spTree>
    <p:extLst>
      <p:ext uri="{BB962C8B-B14F-4D97-AF65-F5344CB8AC3E}">
        <p14:creationId xmlns:p14="http://schemas.microsoft.com/office/powerpoint/2010/main" val="29452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normAutofit/>
          </a:bodyPr>
          <a:lstStyle/>
          <a:p>
            <a:r>
              <a:rPr lang="de-AT" altLang="de-DE" sz="2800" b="1" dirty="0"/>
              <a:t>1. Interesse am Kind haben</a:t>
            </a:r>
          </a:p>
        </p:txBody>
      </p:sp>
      <p:sp>
        <p:nvSpPr>
          <p:cNvPr id="38915" name="Rectangle 3"/>
          <p:cNvSpPr>
            <a:spLocks noGrp="1" noChangeArrowheads="1"/>
          </p:cNvSpPr>
          <p:nvPr>
            <p:ph type="body" sz="half" idx="4294967295"/>
          </p:nvPr>
        </p:nvSpPr>
        <p:spPr>
          <a:xfrm>
            <a:off x="1385888" y="2132858"/>
            <a:ext cx="4050506" cy="1728341"/>
          </a:xfrm>
        </p:spPr>
        <p:txBody>
          <a:bodyPr/>
          <a:lstStyle/>
          <a:p>
            <a:pPr marL="0" indent="0" defTabSz="457200">
              <a:spcBef>
                <a:spcPct val="40000"/>
              </a:spcBef>
              <a:buNone/>
            </a:pPr>
            <a:r>
              <a:rPr lang="de-DE" altLang="de-DE" sz="2000" dirty="0"/>
              <a:t>Was sieht/spielt mein Kind?</a:t>
            </a:r>
          </a:p>
          <a:p>
            <a:pPr marL="0" indent="0" defTabSz="457200">
              <a:spcBef>
                <a:spcPct val="40000"/>
              </a:spcBef>
              <a:buNone/>
            </a:pPr>
            <a:r>
              <a:rPr lang="de-DE" altLang="de-DE" sz="2000" dirty="0"/>
              <a:t>Was interessiert/fasziniert es daran?</a:t>
            </a:r>
          </a:p>
          <a:p>
            <a:pPr marL="0" indent="0" defTabSz="457200">
              <a:spcBef>
                <a:spcPct val="40000"/>
              </a:spcBef>
              <a:buNone/>
            </a:pPr>
            <a:r>
              <a:rPr lang="de-DE" altLang="de-DE" sz="2000" dirty="0">
                <a:sym typeface="Wingdings" panose="05000000000000000000" pitchFamily="2" charset="2"/>
              </a:rPr>
              <a:t> „wachsame Aufmerksamkeit“</a:t>
            </a:r>
            <a:endParaRPr lang="de-DE" altLang="de-DE" sz="2000" dirty="0"/>
          </a:p>
          <a:p>
            <a:pPr marL="0" indent="0">
              <a:buNone/>
            </a:pPr>
            <a:r>
              <a:rPr lang="de-DE" altLang="de-DE" sz="2000" dirty="0"/>
              <a:t>		</a:t>
            </a:r>
          </a:p>
        </p:txBody>
      </p:sp>
      <p:sp>
        <p:nvSpPr>
          <p:cNvPr id="38917" name="Text Box 5"/>
          <p:cNvSpPr txBox="1">
            <a:spLocks noChangeArrowheads="1"/>
          </p:cNvSpPr>
          <p:nvPr/>
        </p:nvSpPr>
        <p:spPr bwMode="auto">
          <a:xfrm>
            <a:off x="1308704" y="3753036"/>
            <a:ext cx="6669360"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spcBef>
                <a:spcPct val="20000"/>
              </a:spcBef>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Font typeface="Wingdings" pitchFamily="2" charset="2"/>
              <a:buChar char="ü"/>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40000"/>
              </a:spcBef>
            </a:pPr>
            <a:r>
              <a:rPr lang="de-DE" altLang="de-DE" sz="1800" b="1" dirty="0"/>
              <a:t>Das erfahren Sie, wenn Sie…</a:t>
            </a:r>
          </a:p>
          <a:p>
            <a:pPr marL="0" indent="0" eaLnBrk="1" hangingPunct="1">
              <a:spcBef>
                <a:spcPct val="40000"/>
              </a:spcBef>
            </a:pPr>
            <a:r>
              <a:rPr lang="de-DE" altLang="de-DE" sz="1800" dirty="0"/>
              <a:t>Die Interessen des Kindes nicht abwerten.</a:t>
            </a:r>
          </a:p>
          <a:p>
            <a:pPr marL="0" indent="0" eaLnBrk="1" hangingPunct="1">
              <a:spcBef>
                <a:spcPct val="40000"/>
              </a:spcBef>
            </a:pPr>
            <a:r>
              <a:rPr lang="de-DE" altLang="de-DE" sz="1800" dirty="0"/>
              <a:t>Sich die Spiele/Anwendungen erklären lassen.</a:t>
            </a:r>
          </a:p>
          <a:p>
            <a:pPr marL="0" indent="0" eaLnBrk="1" hangingPunct="1">
              <a:spcBef>
                <a:spcPct val="40000"/>
              </a:spcBef>
            </a:pPr>
            <a:r>
              <a:rPr lang="de-DE" altLang="de-DE" sz="1800" dirty="0"/>
              <a:t>Offen sprechen statt heimlich kontrollieren.</a:t>
            </a:r>
          </a:p>
          <a:p>
            <a:pPr eaLnBrk="1" hangingPunct="1">
              <a:spcBef>
                <a:spcPct val="0"/>
              </a:spcBef>
            </a:pPr>
            <a:endParaRPr lang="de-AT" altLang="de-DE" sz="1500" dirty="0"/>
          </a:p>
        </p:txBody>
      </p:sp>
      <p:pic>
        <p:nvPicPr>
          <p:cNvPr id="7" name="Bild 1" descr="Gedanken zu den guten Seiten des Internets - Schreibwerkstatt">
            <a:extLst>
              <a:ext uri="{FF2B5EF4-FFF2-40B4-BE49-F238E27FC236}">
                <a16:creationId xmlns:a16="http://schemas.microsoft.com/office/drawing/2014/main" id="{68FCF8AD-F9A5-4FCE-92FB-DB3C9052BE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996" y="2025098"/>
            <a:ext cx="2835176" cy="1566173"/>
          </a:xfrm>
          <a:prstGeom prst="rect">
            <a:avLst/>
          </a:prstGeom>
          <a:noFill/>
          <a:ln>
            <a:noFill/>
          </a:ln>
        </p:spPr>
      </p:pic>
      <p:sp>
        <p:nvSpPr>
          <p:cNvPr id="4" name="Rechteck 3">
            <a:extLst>
              <a:ext uri="{FF2B5EF4-FFF2-40B4-BE49-F238E27FC236}">
                <a16:creationId xmlns:a16="http://schemas.microsoft.com/office/drawing/2014/main" id="{EE162CF9-6F41-448F-B0CF-7E257B6CAA14}"/>
              </a:ext>
            </a:extLst>
          </p:cNvPr>
          <p:cNvSpPr/>
          <p:nvPr/>
        </p:nvSpPr>
        <p:spPr>
          <a:xfrm rot="16200000">
            <a:off x="-760463" y="4621663"/>
            <a:ext cx="1736373" cy="215444"/>
          </a:xfrm>
          <a:prstGeom prst="rect">
            <a:avLst/>
          </a:prstGeom>
        </p:spPr>
        <p:txBody>
          <a:bodyPr wrap="none">
            <a:spAutoFit/>
          </a:bodyPr>
          <a:lstStyle/>
          <a:p>
            <a:r>
              <a:rPr lang="de-AT" sz="800" dirty="0"/>
              <a:t>GiZGRAPHICS-AdobeStock_27049498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38917"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55273" y="159221"/>
            <a:ext cx="7886700" cy="1325563"/>
          </a:xfrm>
        </p:spPr>
        <p:txBody>
          <a:bodyPr/>
          <a:lstStyle/>
          <a:p>
            <a:pPr eaLnBrk="1" hangingPunct="1"/>
            <a:r>
              <a:rPr lang="de-AT" altLang="de-DE" sz="2800" b="1" dirty="0"/>
              <a:t>Die Sprache der Ermutigung </a:t>
            </a:r>
            <a:br>
              <a:rPr lang="de-AT" altLang="de-DE" dirty="0"/>
            </a:br>
            <a:r>
              <a:rPr lang="de-AT" altLang="de-DE" sz="2000" dirty="0">
                <a:sym typeface="Wingdings" pitchFamily="2" charset="2"/>
              </a:rPr>
              <a:t> Förderung von Selbstwert und Selbstwirksamkeit</a:t>
            </a:r>
            <a:endParaRPr lang="de-AT" altLang="de-DE" dirty="0"/>
          </a:p>
        </p:txBody>
      </p:sp>
      <p:sp>
        <p:nvSpPr>
          <p:cNvPr id="48131" name="Rectangle 3"/>
          <p:cNvSpPr>
            <a:spLocks noGrp="1" noChangeArrowheads="1"/>
          </p:cNvSpPr>
          <p:nvPr>
            <p:ph type="body" sz="half" idx="4294967295"/>
          </p:nvPr>
        </p:nvSpPr>
        <p:spPr>
          <a:xfrm>
            <a:off x="355273" y="1817687"/>
            <a:ext cx="8642350" cy="5040313"/>
          </a:xfrm>
        </p:spPr>
        <p:txBody>
          <a:bodyPr/>
          <a:lstStyle/>
          <a:p>
            <a:pPr marL="0" indent="0" eaLnBrk="1" hangingPunct="1">
              <a:spcBef>
                <a:spcPts val="600"/>
              </a:spcBef>
            </a:pPr>
            <a:r>
              <a:rPr lang="de-AT" altLang="de-DE" sz="2200" b="1" dirty="0">
                <a:cs typeface="Arial" charset="0"/>
              </a:rPr>
              <a:t>Worte die sagen: „Ich sehe, dass du daran arbeitest und Fortschritte machst“:</a:t>
            </a:r>
          </a:p>
          <a:p>
            <a:pPr lvl="1" eaLnBrk="1" hangingPunct="1">
              <a:spcBef>
                <a:spcPct val="0"/>
              </a:spcBef>
            </a:pPr>
            <a:r>
              <a:rPr lang="de-AT" altLang="de-DE" sz="2200" dirty="0">
                <a:cs typeface="Arial" charset="0"/>
              </a:rPr>
              <a:t>„Du wirst immer besser mit den Gleichungen.“</a:t>
            </a:r>
          </a:p>
          <a:p>
            <a:pPr lvl="1" eaLnBrk="1" hangingPunct="1">
              <a:spcBef>
                <a:spcPct val="0"/>
              </a:spcBef>
            </a:pPr>
            <a:r>
              <a:rPr lang="de-AT" altLang="de-DE" sz="2200" dirty="0">
                <a:cs typeface="Arial" charset="0"/>
              </a:rPr>
              <a:t>„Du hast hart daran gearbeitet.“</a:t>
            </a:r>
            <a:endParaRPr lang="de-AT" altLang="de-DE" sz="2200" b="1" dirty="0">
              <a:cs typeface="Arial" charset="0"/>
            </a:endParaRPr>
          </a:p>
          <a:p>
            <a:pPr marL="0" indent="0" eaLnBrk="1" hangingPunct="1">
              <a:spcBef>
                <a:spcPts val="1800"/>
              </a:spcBef>
            </a:pPr>
            <a:r>
              <a:rPr lang="de-AT" altLang="de-DE" sz="2200" b="1" dirty="0">
                <a:cs typeface="Arial" charset="0"/>
              </a:rPr>
              <a:t>Worte die sagen: „Ich weiß, dass du es kannst“:</a:t>
            </a:r>
          </a:p>
          <a:p>
            <a:pPr lvl="1" eaLnBrk="1" hangingPunct="1">
              <a:spcBef>
                <a:spcPct val="0"/>
              </a:spcBef>
            </a:pPr>
            <a:r>
              <a:rPr lang="de-AT" altLang="de-DE" sz="2200" dirty="0">
                <a:cs typeface="Arial" charset="0"/>
              </a:rPr>
              <a:t>„Du bist auf dem richtigen Weg.“</a:t>
            </a:r>
          </a:p>
          <a:p>
            <a:pPr lvl="1" eaLnBrk="1" hangingPunct="1">
              <a:spcBef>
                <a:spcPct val="0"/>
              </a:spcBef>
            </a:pPr>
            <a:r>
              <a:rPr lang="de-AT" altLang="de-DE" sz="2200" dirty="0">
                <a:cs typeface="Arial" charset="0"/>
              </a:rPr>
              <a:t>„Es ist schwierig, aber ich glaube du wirst einen Weg finden.“</a:t>
            </a:r>
          </a:p>
          <a:p>
            <a:pPr lvl="1" eaLnBrk="1" hangingPunct="1">
              <a:spcBef>
                <a:spcPct val="0"/>
              </a:spcBef>
            </a:pPr>
            <a:r>
              <a:rPr lang="de-AT" altLang="de-DE" sz="2200" dirty="0">
                <a:cs typeface="Arial" charset="0"/>
              </a:rPr>
              <a:t>„Ich vertraue deinem Urteil.“</a:t>
            </a:r>
          </a:p>
          <a:p>
            <a:pPr lvl="1" eaLnBrk="1" hangingPunct="1">
              <a:spcBef>
                <a:spcPct val="0"/>
              </a:spcBef>
            </a:pPr>
            <a:r>
              <a:rPr lang="de-AT" altLang="de-DE" sz="2200" dirty="0">
                <a:cs typeface="Arial" charset="0"/>
              </a:rPr>
              <a:t>„Du bist sehr gut mit dem Internet, kannst du mir helfen eine Ferienwohnung für uns zu suchen?“</a:t>
            </a:r>
          </a:p>
          <a:p>
            <a:pPr marL="0" indent="0" eaLnBrk="1" hangingPunct="1">
              <a:spcBef>
                <a:spcPts val="1800"/>
              </a:spcBef>
            </a:pPr>
            <a:r>
              <a:rPr lang="de-AT" altLang="de-DE" sz="2200" b="1" dirty="0">
                <a:cs typeface="Arial" charset="0"/>
              </a:rPr>
              <a:t>Worte die sagen: „Ich schätze dich und deine Interessen“:</a:t>
            </a:r>
          </a:p>
          <a:p>
            <a:pPr marL="457200" lvl="1" indent="0" eaLnBrk="1" hangingPunct="1">
              <a:spcBef>
                <a:spcPct val="0"/>
              </a:spcBef>
              <a:buNone/>
            </a:pPr>
            <a:endParaRPr lang="de-AT" altLang="de-DE" sz="2200" dirty="0">
              <a:cs typeface="Arial" charset="0"/>
            </a:endParaRPr>
          </a:p>
          <a:p>
            <a:pPr marL="0" indent="0" eaLnBrk="1" hangingPunct="1">
              <a:spcBef>
                <a:spcPct val="0"/>
              </a:spcBef>
            </a:pPr>
            <a:endParaRPr lang="de-AT" altLang="de-DE" dirty="0">
              <a:cs typeface="Arial" charset="0"/>
            </a:endParaRPr>
          </a:p>
          <a:p>
            <a:pPr lvl="1" eaLnBrk="1" hangingPunct="1">
              <a:spcBef>
                <a:spcPct val="0"/>
              </a:spcBef>
            </a:pPr>
            <a:endParaRPr lang="de-AT" altLang="de-DE" b="1" dirty="0">
              <a:cs typeface="Arial" charset="0"/>
            </a:endParaRPr>
          </a:p>
          <a:p>
            <a:pPr marL="0" indent="0" eaLnBrk="1" hangingPunct="1">
              <a:spcBef>
                <a:spcPct val="0"/>
              </a:spcBef>
            </a:pPr>
            <a:endParaRPr lang="de-AT" altLang="de-DE" sz="1400" dirty="0">
              <a:cs typeface="Arial" charset="0"/>
            </a:endParaRPr>
          </a:p>
        </p:txBody>
      </p:sp>
    </p:spTree>
    <p:extLst>
      <p:ext uri="{BB962C8B-B14F-4D97-AF65-F5344CB8AC3E}">
        <p14:creationId xmlns:p14="http://schemas.microsoft.com/office/powerpoint/2010/main" val="2188984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1C9B9-5846-46A3-9991-858A874393F3}"/>
              </a:ext>
            </a:extLst>
          </p:cNvPr>
          <p:cNvSpPr>
            <a:spLocks noGrp="1"/>
          </p:cNvSpPr>
          <p:nvPr>
            <p:ph type="title"/>
          </p:nvPr>
        </p:nvSpPr>
        <p:spPr/>
        <p:txBody>
          <a:bodyPr>
            <a:normAutofit/>
          </a:bodyPr>
          <a:lstStyle/>
          <a:p>
            <a:r>
              <a:rPr lang="de-AT" altLang="de-DE" sz="2800" b="1" dirty="0"/>
              <a:t>2. Klare Vereinbarungen treffen</a:t>
            </a:r>
            <a:endParaRPr lang="de-AT" sz="2800" b="1" dirty="0"/>
          </a:p>
        </p:txBody>
      </p:sp>
      <p:sp>
        <p:nvSpPr>
          <p:cNvPr id="3" name="Inhaltsplatzhalter 2">
            <a:extLst>
              <a:ext uri="{FF2B5EF4-FFF2-40B4-BE49-F238E27FC236}">
                <a16:creationId xmlns:a16="http://schemas.microsoft.com/office/drawing/2014/main" id="{B7F00DDA-F529-485E-8BF8-FF22510F4A26}"/>
              </a:ext>
            </a:extLst>
          </p:cNvPr>
          <p:cNvSpPr>
            <a:spLocks noGrp="1"/>
          </p:cNvSpPr>
          <p:nvPr>
            <p:ph idx="1"/>
          </p:nvPr>
        </p:nvSpPr>
        <p:spPr/>
        <p:txBody>
          <a:bodyPr/>
          <a:lstStyle/>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214313" indent="-214313">
              <a:spcBef>
                <a:spcPct val="0"/>
              </a:spcBef>
            </a:pPr>
            <a:endParaRPr lang="de-AT" altLang="de-DE" sz="1800" dirty="0">
              <a:solidFill>
                <a:srgbClr val="000000"/>
              </a:solidFill>
            </a:endParaRPr>
          </a:p>
          <a:p>
            <a:pPr marL="0" indent="0">
              <a:spcBef>
                <a:spcPct val="0"/>
              </a:spcBef>
            </a:pPr>
            <a:endParaRPr lang="de-AT" altLang="de-DE" sz="1800" dirty="0">
              <a:solidFill>
                <a:srgbClr val="000000"/>
              </a:solidFill>
            </a:endParaRPr>
          </a:p>
          <a:p>
            <a:pPr marL="0" indent="0">
              <a:spcBef>
                <a:spcPct val="0"/>
              </a:spcBef>
            </a:pPr>
            <a:endParaRPr lang="de-AT" altLang="de-DE" sz="1800" dirty="0">
              <a:solidFill>
                <a:srgbClr val="000000"/>
              </a:solidFill>
            </a:endParaRPr>
          </a:p>
          <a:p>
            <a:endParaRPr lang="de-AT" dirty="0"/>
          </a:p>
        </p:txBody>
      </p:sp>
      <p:pic>
        <p:nvPicPr>
          <p:cNvPr id="5" name="Grafik 4">
            <a:extLst>
              <a:ext uri="{FF2B5EF4-FFF2-40B4-BE49-F238E27FC236}">
                <a16:creationId xmlns:a16="http://schemas.microsoft.com/office/drawing/2014/main" id="{68B9185C-7138-45BB-9A50-350C0916D8F5}"/>
              </a:ext>
            </a:extLst>
          </p:cNvPr>
          <p:cNvPicPr>
            <a:picLocks noChangeAspect="1"/>
          </p:cNvPicPr>
          <p:nvPr/>
        </p:nvPicPr>
        <p:blipFill>
          <a:blip r:embed="rId2"/>
          <a:stretch>
            <a:fillRect/>
          </a:stretch>
        </p:blipFill>
        <p:spPr>
          <a:xfrm>
            <a:off x="2623061" y="2125266"/>
            <a:ext cx="2672038" cy="2672038"/>
          </a:xfrm>
          <a:prstGeom prst="rect">
            <a:avLst/>
          </a:prstGeom>
        </p:spPr>
      </p:pic>
      <p:sp>
        <p:nvSpPr>
          <p:cNvPr id="6" name="Rechteck 5">
            <a:extLst>
              <a:ext uri="{FF2B5EF4-FFF2-40B4-BE49-F238E27FC236}">
                <a16:creationId xmlns:a16="http://schemas.microsoft.com/office/drawing/2014/main" id="{B294BCAB-45AC-49E8-A251-25E199A0451D}"/>
              </a:ext>
            </a:extLst>
          </p:cNvPr>
          <p:cNvSpPr/>
          <p:nvPr/>
        </p:nvSpPr>
        <p:spPr>
          <a:xfrm rot="16200000">
            <a:off x="-595355" y="4742936"/>
            <a:ext cx="1406154" cy="215444"/>
          </a:xfrm>
          <a:prstGeom prst="rect">
            <a:avLst/>
          </a:prstGeom>
        </p:spPr>
        <p:txBody>
          <a:bodyPr wrap="none">
            <a:spAutoFit/>
          </a:bodyPr>
          <a:lstStyle/>
          <a:p>
            <a:pPr lvl="0"/>
            <a:r>
              <a:rPr lang="de-AT" sz="800" dirty="0">
                <a:solidFill>
                  <a:prstClr val="black"/>
                </a:solidFill>
              </a:rPr>
              <a:t>© </a:t>
            </a:r>
            <a:r>
              <a:rPr lang="de-AT" sz="800" dirty="0" err="1">
                <a:solidFill>
                  <a:prstClr val="black"/>
                </a:solidFill>
              </a:rPr>
              <a:t>strichfiguren</a:t>
            </a:r>
            <a:r>
              <a:rPr lang="de-AT" sz="800" dirty="0">
                <a:solidFill>
                  <a:prstClr val="black"/>
                </a:solidFill>
              </a:rPr>
              <a:t>/Adobe Stock </a:t>
            </a:r>
          </a:p>
        </p:txBody>
      </p:sp>
    </p:spTree>
    <p:extLst>
      <p:ext uri="{BB962C8B-B14F-4D97-AF65-F5344CB8AC3E}">
        <p14:creationId xmlns:p14="http://schemas.microsoft.com/office/powerpoint/2010/main" val="248006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EA439CA-9513-4994-BF24-A9E69E7A0265}"/>
              </a:ext>
            </a:extLst>
          </p:cNvPr>
          <p:cNvPicPr>
            <a:picLocks noChangeAspect="1"/>
          </p:cNvPicPr>
          <p:nvPr/>
        </p:nvPicPr>
        <p:blipFill>
          <a:blip r:embed="rId3"/>
          <a:stretch>
            <a:fillRect/>
          </a:stretch>
        </p:blipFill>
        <p:spPr>
          <a:xfrm>
            <a:off x="6480231" y="3252109"/>
            <a:ext cx="2498610" cy="2498610"/>
          </a:xfrm>
          <a:prstGeom prst="rect">
            <a:avLst/>
          </a:prstGeom>
        </p:spPr>
      </p:pic>
      <p:sp>
        <p:nvSpPr>
          <p:cNvPr id="49154" name="Rectangle 2"/>
          <p:cNvSpPr>
            <a:spLocks noGrp="1" noChangeArrowheads="1"/>
          </p:cNvSpPr>
          <p:nvPr>
            <p:ph type="title" idx="4294967295"/>
          </p:nvPr>
        </p:nvSpPr>
        <p:spPr>
          <a:xfrm>
            <a:off x="827633" y="944724"/>
            <a:ext cx="6120856" cy="594066"/>
          </a:xfrm>
        </p:spPr>
        <p:txBody>
          <a:bodyPr>
            <a:normAutofit fontScale="90000"/>
          </a:bodyPr>
          <a:lstStyle/>
          <a:p>
            <a:pPr eaLnBrk="1" hangingPunct="1"/>
            <a:br>
              <a:rPr lang="de-AT" altLang="de-DE" dirty="0"/>
            </a:br>
            <a:r>
              <a:rPr lang="de-AT" altLang="de-DE" sz="3100" dirty="0"/>
              <a:t>Klare Vereinbarungen treffen – </a:t>
            </a:r>
            <a:br>
              <a:rPr lang="de-AT" altLang="de-DE" sz="3100" dirty="0"/>
            </a:br>
            <a:r>
              <a:rPr lang="de-AT" altLang="de-DE" sz="3100" dirty="0"/>
              <a:t>Wann? Wie lange? </a:t>
            </a:r>
          </a:p>
        </p:txBody>
      </p:sp>
      <p:sp>
        <p:nvSpPr>
          <p:cNvPr id="1171459" name="Rectangle 3"/>
          <p:cNvSpPr>
            <a:spLocks noGrp="1" noChangeArrowheads="1"/>
          </p:cNvSpPr>
          <p:nvPr>
            <p:ph type="body" sz="half" idx="4294967295"/>
          </p:nvPr>
        </p:nvSpPr>
        <p:spPr>
          <a:xfrm>
            <a:off x="1547813" y="1784999"/>
            <a:ext cx="6324600" cy="3965720"/>
          </a:xfrm>
        </p:spPr>
        <p:txBody>
          <a:bodyPr/>
          <a:lstStyle/>
          <a:p>
            <a:pPr marL="39291" indent="0">
              <a:spcBef>
                <a:spcPts val="0"/>
              </a:spcBef>
              <a:defRPr/>
            </a:pPr>
            <a:endParaRPr lang="de-AT" sz="1650" b="1" dirty="0"/>
          </a:p>
          <a:p>
            <a:pPr marL="39291" indent="0">
              <a:spcBef>
                <a:spcPts val="0"/>
              </a:spcBef>
              <a:buNone/>
              <a:defRPr/>
            </a:pPr>
            <a:r>
              <a:rPr lang="de-AT" sz="1800" b="1" dirty="0"/>
              <a:t>täglichen oder wöchentlichen Medienzeiten:</a:t>
            </a:r>
            <a:endParaRPr lang="de-AT" sz="1800" dirty="0"/>
          </a:p>
          <a:p>
            <a:pPr marL="273844" lvl="1" indent="0">
              <a:spcBef>
                <a:spcPts val="0"/>
              </a:spcBef>
              <a:buNone/>
              <a:defRPr/>
            </a:pPr>
            <a:r>
              <a:rPr lang="de-AT" sz="1800" dirty="0"/>
              <a:t>im Dialog mit dem Kind</a:t>
            </a:r>
          </a:p>
          <a:p>
            <a:pPr marL="273844" lvl="1" indent="0">
              <a:buNone/>
              <a:defRPr/>
            </a:pPr>
            <a:r>
              <a:rPr lang="de-DE" altLang="de-DE" sz="1800" dirty="0"/>
              <a:t>nicht zu streng und rigide</a:t>
            </a:r>
          </a:p>
          <a:p>
            <a:pPr marL="273844" lvl="1" indent="0">
              <a:buNone/>
              <a:defRPr/>
            </a:pPr>
            <a:r>
              <a:rPr lang="de-DE" altLang="de-DE" sz="1800" dirty="0"/>
              <a:t>dauerhaft und verlässlich statt  plötzlich und unerwartet scharf</a:t>
            </a:r>
          </a:p>
          <a:p>
            <a:pPr marL="0" indent="0">
              <a:spcBef>
                <a:spcPct val="50000"/>
              </a:spcBef>
              <a:buNone/>
              <a:defRPr/>
            </a:pPr>
            <a:endParaRPr lang="de-AT" altLang="de-DE" sz="1800" b="1" dirty="0"/>
          </a:p>
          <a:p>
            <a:pPr marL="0" indent="0">
              <a:spcBef>
                <a:spcPct val="50000"/>
              </a:spcBef>
              <a:buNone/>
              <a:defRPr/>
            </a:pPr>
            <a:r>
              <a:rPr lang="de-AT" altLang="de-DE" sz="1800" b="1" dirty="0"/>
              <a:t>Vereinbarung von fixen Offline Zeiten:</a:t>
            </a:r>
            <a:endParaRPr lang="de-AT" altLang="de-DE" sz="1800" dirty="0"/>
          </a:p>
          <a:p>
            <a:pPr marL="342900" lvl="1" indent="0">
              <a:spcBef>
                <a:spcPts val="450"/>
              </a:spcBef>
              <a:buNone/>
              <a:defRPr/>
            </a:pPr>
            <a:r>
              <a:rPr lang="de-AT" altLang="de-DE" sz="1800" dirty="0"/>
              <a:t>„Handyparkplatz“ einführen z. B.:</a:t>
            </a:r>
          </a:p>
          <a:p>
            <a:pPr marL="646510" lvl="2" indent="0">
              <a:spcBef>
                <a:spcPct val="0"/>
              </a:spcBef>
              <a:buNone/>
            </a:pPr>
            <a:r>
              <a:rPr lang="de-AT" altLang="de-DE" dirty="0"/>
              <a:t>beim Essen, </a:t>
            </a:r>
          </a:p>
          <a:p>
            <a:pPr marL="646510" lvl="2" indent="0">
              <a:spcBef>
                <a:spcPct val="0"/>
              </a:spcBef>
              <a:buNone/>
            </a:pPr>
            <a:r>
              <a:rPr lang="de-AT" altLang="de-DE" dirty="0"/>
              <a:t>bei der Hausübung, </a:t>
            </a:r>
          </a:p>
          <a:p>
            <a:pPr marL="646510" lvl="2" indent="0">
              <a:spcBef>
                <a:spcPct val="0"/>
              </a:spcBef>
              <a:buNone/>
            </a:pPr>
            <a:r>
              <a:rPr lang="de-AT" altLang="de-DE" dirty="0"/>
              <a:t>bei gemeinsamen Unternehmungen, </a:t>
            </a:r>
          </a:p>
          <a:p>
            <a:pPr marL="646510" lvl="2" indent="0">
              <a:spcBef>
                <a:spcPct val="0"/>
              </a:spcBef>
              <a:buNone/>
            </a:pPr>
            <a:r>
              <a:rPr lang="de-AT" altLang="de-DE" dirty="0"/>
              <a:t>In der Nacht</a:t>
            </a:r>
            <a:endParaRPr lang="de-DE" altLang="de-DE" dirty="0"/>
          </a:p>
          <a:p>
            <a:pPr marL="0" indent="0">
              <a:spcBef>
                <a:spcPts val="900"/>
              </a:spcBef>
              <a:buNone/>
              <a:defRPr/>
            </a:pPr>
            <a:endParaRPr lang="de-AT" altLang="de-DE" sz="1800" b="1" dirty="0"/>
          </a:p>
          <a:p>
            <a:pPr marL="0" indent="0">
              <a:spcBef>
                <a:spcPts val="900"/>
              </a:spcBef>
              <a:buNone/>
              <a:defRPr/>
            </a:pPr>
            <a:r>
              <a:rPr lang="de-AT" altLang="de-DE" sz="1800" b="1" dirty="0"/>
              <a:t>Digitaler Sonnenuntergang bei Einschlafproblemen</a:t>
            </a:r>
          </a:p>
        </p:txBody>
      </p:sp>
      <p:sp>
        <p:nvSpPr>
          <p:cNvPr id="49156" name="Text Box 6"/>
          <p:cNvSpPr txBox="1">
            <a:spLocks noChangeArrowheads="1"/>
          </p:cNvSpPr>
          <p:nvPr/>
        </p:nvSpPr>
        <p:spPr bwMode="auto">
          <a:xfrm>
            <a:off x="1414464" y="44267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Font typeface="Wingdings" pitchFamily="2" charset="2"/>
              <a:buChar char="ü"/>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de-DE" altLang="de-DE" sz="1350"/>
          </a:p>
        </p:txBody>
      </p:sp>
    </p:spTree>
    <p:extLst>
      <p:ext uri="{BB962C8B-B14F-4D97-AF65-F5344CB8AC3E}">
        <p14:creationId xmlns:p14="http://schemas.microsoft.com/office/powerpoint/2010/main" val="2135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1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1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14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14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14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14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7145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71459">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714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47814" y="998935"/>
            <a:ext cx="5724525" cy="594122"/>
          </a:xfrm>
        </p:spPr>
        <p:txBody>
          <a:bodyPr>
            <a:normAutofit/>
          </a:bodyPr>
          <a:lstStyle/>
          <a:p>
            <a:pPr eaLnBrk="1" hangingPunct="1"/>
            <a:r>
              <a:rPr lang="de-DE" altLang="de-DE" sz="2800" b="1" dirty="0"/>
              <a:t>Die Mediendauer im Blick behalten</a:t>
            </a:r>
            <a:endParaRPr lang="de-AT" altLang="de-DE" sz="2800" b="1" dirty="0"/>
          </a:p>
        </p:txBody>
      </p:sp>
      <p:graphicFrame>
        <p:nvGraphicFramePr>
          <p:cNvPr id="99376" name="Group 48"/>
          <p:cNvGraphicFramePr>
            <a:graphicFrameLocks noGrp="1"/>
          </p:cNvGraphicFramePr>
          <p:nvPr>
            <p:ph idx="4294967295"/>
            <p:extLst/>
          </p:nvPr>
        </p:nvGraphicFramePr>
        <p:xfrm>
          <a:off x="1362857" y="2037867"/>
          <a:ext cx="6318648" cy="3431886"/>
        </p:xfrm>
        <a:graphic>
          <a:graphicData uri="http://schemas.openxmlformats.org/drawingml/2006/table">
            <a:tbl>
              <a:tblPr/>
              <a:tblGrid>
                <a:gridCol w="594122">
                  <a:extLst>
                    <a:ext uri="{9D8B030D-6E8A-4147-A177-3AD203B41FA5}">
                      <a16:colId xmlns:a16="http://schemas.microsoft.com/office/drawing/2014/main" val="20000"/>
                    </a:ext>
                  </a:extLst>
                </a:gridCol>
                <a:gridCol w="1350169">
                  <a:extLst>
                    <a:ext uri="{9D8B030D-6E8A-4147-A177-3AD203B41FA5}">
                      <a16:colId xmlns:a16="http://schemas.microsoft.com/office/drawing/2014/main" val="20001"/>
                    </a:ext>
                  </a:extLst>
                </a:gridCol>
                <a:gridCol w="2159794">
                  <a:extLst>
                    <a:ext uri="{9D8B030D-6E8A-4147-A177-3AD203B41FA5}">
                      <a16:colId xmlns:a16="http://schemas.microsoft.com/office/drawing/2014/main" val="20002"/>
                    </a:ext>
                  </a:extLst>
                </a:gridCol>
                <a:gridCol w="2214563">
                  <a:extLst>
                    <a:ext uri="{9D8B030D-6E8A-4147-A177-3AD203B41FA5}">
                      <a16:colId xmlns:a16="http://schemas.microsoft.com/office/drawing/2014/main" val="20003"/>
                    </a:ext>
                  </a:extLst>
                </a:gridCol>
              </a:tblGrid>
              <a:tr h="707106">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Alter</a:t>
                      </a:r>
                      <a:endParaRPr kumimoji="0" lang="de-AT" altLang="de-DE" sz="1100" b="1" i="0" u="none" strike="noStrike" cap="none" normalizeH="0" baseline="0" dirty="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a:ln>
                            <a:noFill/>
                          </a:ln>
                          <a:solidFill>
                            <a:schemeClr val="tx1"/>
                          </a:solidFill>
                          <a:effectLst/>
                          <a:latin typeface="Arial" charset="0"/>
                        </a:rPr>
                        <a:t>Tägliche max. „Mediendauer“ (Durchschnitt)</a:t>
                      </a:r>
                      <a:endParaRPr kumimoji="0" lang="de-AT" altLang="de-DE" sz="11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a:ln>
                            <a:noFill/>
                          </a:ln>
                          <a:solidFill>
                            <a:schemeClr val="tx1"/>
                          </a:solidFill>
                          <a:effectLst/>
                          <a:latin typeface="Arial" charset="0"/>
                        </a:rPr>
                        <a:t>Fernsehen, Video, Computerspiele</a:t>
                      </a:r>
                      <a:endParaRPr kumimoji="0" lang="de-AT" altLang="de-DE" sz="11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Internet</a:t>
                      </a:r>
                      <a:endParaRPr kumimoji="0" lang="de-AT" altLang="de-DE" sz="1100" b="1"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492">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3-5</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30 min</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Gemeinsam mit Eltern, vor allem am Anfang</a:t>
                      </a:r>
                      <a:endParaRPr kumimoji="0" lang="de-AT" altLang="de-DE" sz="1100" b="0"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Wenig interessant wg. mangelnder Lesefähigkeit</a:t>
                      </a:r>
                      <a:endParaRPr kumimoji="0" lang="de-AT" altLang="de-DE" sz="1100" b="0"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4709">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6-9</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45 min/Schultag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(5h / Woche)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Ab ca. 8 Jahren Zeitkonten für Mediennutzung</a:t>
                      </a:r>
                      <a:endParaRPr kumimoji="0" lang="de-AT" altLang="de-DE" sz="1100" b="0"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Eltern sollten Filme bzw. Spiele aussuchen bzw. kontrollieren.</a:t>
                      </a:r>
                      <a:endParaRPr kumimoji="0" lang="de-AT" altLang="de-DE" sz="1100" b="0"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Wenige Inhalte geeignet.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Immer gemeinsam mit den Eltern.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Spezielle </a:t>
                      </a:r>
                      <a:r>
                        <a:rPr kumimoji="0" lang="de-AT" altLang="de-DE" sz="1100" b="0" i="0" u="none" strike="noStrike" cap="none" normalizeH="0" baseline="0" dirty="0">
                          <a:ln>
                            <a:noFill/>
                          </a:ln>
                          <a:solidFill>
                            <a:schemeClr val="tx1"/>
                          </a:solidFill>
                          <a:effectLst/>
                          <a:latin typeface="Arial" charset="0"/>
                        </a:rPr>
                        <a:t>Kinderseiten nutzen.</a:t>
                      </a: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0672">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10-12</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60 min/Schultag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(10h / Woche)</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Eltern sollten sich weiterhin interessieren und ggf. eingreifen</a:t>
                      </a:r>
                      <a:endParaRPr kumimoji="0" lang="de-AT" altLang="de-DE" sz="1100" b="0"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Eltern sollten ihre Kinder noch begleiten und sich weiterhin interessieren.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PC nach Möglichkeit „öffentlich aufstellen“ </a:t>
                      </a:r>
                      <a:r>
                        <a:rPr kumimoji="0" lang="de-DE" altLang="de-DE" sz="1100" b="0" i="0" u="none" strike="noStrike" cap="none" normalizeH="0" baseline="0" dirty="0">
                          <a:ln>
                            <a:noFill/>
                          </a:ln>
                          <a:solidFill>
                            <a:schemeClr val="tx1"/>
                          </a:solidFill>
                          <a:effectLst/>
                          <a:latin typeface="Arial" charset="0"/>
                          <a:sym typeface="Wingdings" pitchFamily="2" charset="2"/>
                        </a:rPr>
                        <a:t> Problem Smartphone</a:t>
                      </a:r>
                      <a:endParaRPr kumimoji="0" lang="de-DE" altLang="de-DE" sz="1100" b="0"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942" name="Text Box 30"/>
          <p:cNvSpPr txBox="1">
            <a:spLocks noChangeArrowheads="1"/>
          </p:cNvSpPr>
          <p:nvPr/>
        </p:nvSpPr>
        <p:spPr bwMode="auto">
          <a:xfrm>
            <a:off x="1439466" y="4804172"/>
            <a:ext cx="62638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ü"/>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endParaRPr lang="de-DE" altLang="de-DE" sz="1050"/>
          </a:p>
        </p:txBody>
      </p:sp>
      <p:sp>
        <p:nvSpPr>
          <p:cNvPr id="38943" name="Text Box 31"/>
          <p:cNvSpPr txBox="1">
            <a:spLocks noChangeArrowheads="1"/>
          </p:cNvSpPr>
          <p:nvPr/>
        </p:nvSpPr>
        <p:spPr bwMode="auto">
          <a:xfrm>
            <a:off x="1439466" y="5319712"/>
            <a:ext cx="45291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ü"/>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endParaRPr lang="en-US" altLang="de-DE" sz="1350"/>
          </a:p>
        </p:txBody>
      </p:sp>
      <p:sp>
        <p:nvSpPr>
          <p:cNvPr id="38945" name="Text Box 33"/>
          <p:cNvSpPr txBox="1">
            <a:spLocks noChangeArrowheads="1"/>
          </p:cNvSpPr>
          <p:nvPr/>
        </p:nvSpPr>
        <p:spPr bwMode="auto">
          <a:xfrm>
            <a:off x="1547813" y="1625198"/>
            <a:ext cx="45127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ü"/>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pPr>
            <a:r>
              <a:rPr lang="de-DE" altLang="de-DE" sz="1500" dirty="0">
                <a:solidFill>
                  <a:schemeClr val="tx2"/>
                </a:solidFill>
              </a:rPr>
              <a:t>Empfehlungen für die tägliche max. „Mediendauer“</a:t>
            </a:r>
            <a:endParaRPr lang="de-AT" altLang="de-DE" sz="1500" dirty="0">
              <a:solidFill>
                <a:schemeClr val="tx2"/>
              </a:solidFill>
            </a:endParaRPr>
          </a:p>
        </p:txBody>
      </p:sp>
      <p:sp>
        <p:nvSpPr>
          <p:cNvPr id="3" name="Abgerundetes Rechteck 2"/>
          <p:cNvSpPr/>
          <p:nvPr/>
        </p:nvSpPr>
        <p:spPr bwMode="auto">
          <a:xfrm>
            <a:off x="3275616" y="3374906"/>
            <a:ext cx="4482498" cy="2052228"/>
          </a:xfrm>
          <a:prstGeom prst="roundRect">
            <a:avLst/>
          </a:prstGeom>
          <a:solidFill>
            <a:srgbClr val="00FF00">
              <a:alpha val="21176"/>
            </a:srgbClr>
          </a:solidFill>
          <a:ln w="50800" cap="flat" cmpd="sng" algn="ctr">
            <a:solidFill>
              <a:srgbClr val="00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de-AT" sz="1500">
              <a:latin typeface="Arial" charset="0"/>
            </a:endParaRPr>
          </a:p>
        </p:txBody>
      </p:sp>
    </p:spTree>
    <p:extLst>
      <p:ext uri="{BB962C8B-B14F-4D97-AF65-F5344CB8AC3E}">
        <p14:creationId xmlns:p14="http://schemas.microsoft.com/office/powerpoint/2010/main" val="76723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sz="quarter" idx="4294967295"/>
          </p:nvPr>
        </p:nvSpPr>
        <p:spPr>
          <a:xfrm>
            <a:off x="515528" y="202928"/>
            <a:ext cx="7886700" cy="1421528"/>
          </a:xfrm>
        </p:spPr>
        <p:txBody>
          <a:bodyPr>
            <a:normAutofit/>
          </a:bodyPr>
          <a:lstStyle/>
          <a:p>
            <a:pPr eaLnBrk="1" hangingPunct="1"/>
            <a:r>
              <a:rPr lang="de-AT" altLang="de-DE" sz="2800" dirty="0"/>
              <a:t>Klare Vereinbarungen treffen - </a:t>
            </a:r>
            <a:br>
              <a:rPr lang="de-AT" altLang="de-DE" sz="2800" dirty="0"/>
            </a:br>
            <a:r>
              <a:rPr lang="de-DE" altLang="de-DE" sz="2800" dirty="0"/>
              <a:t>Was? Geeignete Inhalte auswählen</a:t>
            </a:r>
            <a:endParaRPr lang="de-AT" altLang="de-DE" sz="2800" dirty="0"/>
          </a:p>
        </p:txBody>
      </p:sp>
      <p:pic>
        <p:nvPicPr>
          <p:cNvPr id="11267" name="Picture 3" descr="32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614441" y="1893776"/>
            <a:ext cx="442913" cy="539353"/>
          </a:xfrm>
        </p:spPr>
      </p:pic>
      <p:graphicFrame>
        <p:nvGraphicFramePr>
          <p:cNvPr id="1083396" name="Group 4"/>
          <p:cNvGraphicFramePr>
            <a:graphicFrameLocks noGrp="1"/>
          </p:cNvGraphicFramePr>
          <p:nvPr>
            <p:ph sz="quarter" idx="4294967295"/>
            <p:extLst/>
          </p:nvPr>
        </p:nvGraphicFramePr>
        <p:xfrm>
          <a:off x="2442368" y="1858170"/>
          <a:ext cx="2582483" cy="3615764"/>
        </p:xfrm>
        <a:graphic>
          <a:graphicData uri="http://schemas.openxmlformats.org/drawingml/2006/table">
            <a:tbl>
              <a:tblPr/>
              <a:tblGrid>
                <a:gridCol w="650079">
                  <a:extLst>
                    <a:ext uri="{9D8B030D-6E8A-4147-A177-3AD203B41FA5}">
                      <a16:colId xmlns:a16="http://schemas.microsoft.com/office/drawing/2014/main" val="20000"/>
                    </a:ext>
                  </a:extLst>
                </a:gridCol>
                <a:gridCol w="1932404">
                  <a:extLst>
                    <a:ext uri="{9D8B030D-6E8A-4147-A177-3AD203B41FA5}">
                      <a16:colId xmlns:a16="http://schemas.microsoft.com/office/drawing/2014/main" val="20001"/>
                    </a:ext>
                  </a:extLst>
                </a:gridCol>
              </a:tblGrid>
              <a:tr h="582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0" i="0" u="none" strike="noStrike" cap="none" normalizeH="0" baseline="0" dirty="0">
                          <a:ln>
                            <a:noFill/>
                          </a:ln>
                          <a:solidFill>
                            <a:schemeClr val="tx1"/>
                          </a:solidFill>
                          <a:effectLst/>
                          <a:latin typeface="Arial" charset="0"/>
                        </a:rPr>
                        <a:t>für alle Altersgruppen geeignet</a:t>
                      </a: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29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0" i="0" u="none" strike="noStrike" cap="none" normalizeH="0" baseline="0" dirty="0">
                          <a:ln>
                            <a:noFill/>
                          </a:ln>
                          <a:solidFill>
                            <a:schemeClr val="tx1"/>
                          </a:solidFill>
                          <a:effectLst/>
                          <a:latin typeface="Arial" charset="0"/>
                        </a:rPr>
                        <a:t>enthält möglicherweise Angst erzeugende Szenen oder Geräusche</a:t>
                      </a: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4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0" i="0" u="none" strike="noStrike" cap="none" normalizeH="0" baseline="0" dirty="0">
                          <a:ln>
                            <a:noFill/>
                          </a:ln>
                          <a:solidFill>
                            <a:schemeClr val="tx1"/>
                          </a:solidFill>
                          <a:effectLst/>
                          <a:latin typeface="Arial" charset="0"/>
                        </a:rPr>
                        <a:t>enthält Gewalt gegen Fantasiewesen,… leichte Vulgärsprache möglich</a:t>
                      </a: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86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0" i="0" u="none" strike="noStrike" cap="none" normalizeH="0" baseline="0" dirty="0">
                          <a:ln>
                            <a:noFill/>
                          </a:ln>
                          <a:solidFill>
                            <a:schemeClr val="tx1"/>
                          </a:solidFill>
                          <a:effectLst/>
                          <a:latin typeface="Arial" charset="0"/>
                        </a:rPr>
                        <a:t>Gewalt oder sexuelle Handlungen werden in einer Form gezeigt, die auch im wirklichen Leben zu erwarten wäre</a:t>
                      </a: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0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0" i="0" u="none" strike="noStrike" cap="none" normalizeH="0" baseline="0" dirty="0">
                          <a:ln>
                            <a:noFill/>
                          </a:ln>
                          <a:solidFill>
                            <a:schemeClr val="tx1"/>
                          </a:solidFill>
                          <a:effectLst/>
                          <a:latin typeface="Arial" charset="0"/>
                        </a:rPr>
                        <a:t>Gewalt wird in grausamer Form gezeigt o. anderer Gründe (siehe Inhaltssymbole)</a:t>
                      </a: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1288" name="Group 24"/>
          <p:cNvGrpSpPr>
            <a:grpSpLocks/>
          </p:cNvGrpSpPr>
          <p:nvPr/>
        </p:nvGrpSpPr>
        <p:grpSpPr bwMode="auto">
          <a:xfrm>
            <a:off x="2607297" y="2510544"/>
            <a:ext cx="444103" cy="2918551"/>
            <a:chOff x="241" y="1492"/>
            <a:chExt cx="373" cy="2443"/>
          </a:xfrm>
        </p:grpSpPr>
        <p:pic>
          <p:nvPicPr>
            <p:cNvPr id="11327" name="Picture 25" descr="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 y="1492"/>
              <a:ext cx="373"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8" name="Picture 26" descr="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 y="2064"/>
              <a:ext cx="357"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Picture 27" descr="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 y="2756"/>
              <a:ext cx="36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0" name="Picture 28" descr="3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3497"/>
              <a:ext cx="36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83421" name="Group 29"/>
          <p:cNvGraphicFramePr>
            <a:graphicFrameLocks noGrp="1"/>
          </p:cNvGraphicFramePr>
          <p:nvPr>
            <p:extLst/>
          </p:nvPr>
        </p:nvGraphicFramePr>
        <p:xfrm>
          <a:off x="5105957" y="1968167"/>
          <a:ext cx="3932918" cy="3395770"/>
        </p:xfrm>
        <a:graphic>
          <a:graphicData uri="http://schemas.openxmlformats.org/drawingml/2006/table">
            <a:tbl>
              <a:tblPr/>
              <a:tblGrid>
                <a:gridCol w="761977">
                  <a:extLst>
                    <a:ext uri="{9D8B030D-6E8A-4147-A177-3AD203B41FA5}">
                      <a16:colId xmlns:a16="http://schemas.microsoft.com/office/drawing/2014/main" val="20000"/>
                    </a:ext>
                  </a:extLst>
                </a:gridCol>
                <a:gridCol w="3170941">
                  <a:extLst>
                    <a:ext uri="{9D8B030D-6E8A-4147-A177-3AD203B41FA5}">
                      <a16:colId xmlns:a16="http://schemas.microsoft.com/office/drawing/2014/main" val="20001"/>
                    </a:ext>
                  </a:extLst>
                </a:gridCol>
              </a:tblGrid>
              <a:tr h="417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dirty="0">
                          <a:ln>
                            <a:noFill/>
                          </a:ln>
                          <a:solidFill>
                            <a:schemeClr val="tx1"/>
                          </a:solidFill>
                          <a:effectLst/>
                          <a:latin typeface="Arial" charset="0"/>
                        </a:rPr>
                        <a:t>Schimpfwörter</a:t>
                      </a:r>
                      <a:r>
                        <a:rPr kumimoji="0" lang="de-AT" sz="1100" b="0" i="0" u="none" strike="noStrike" cap="none" normalizeH="0" baseline="0" dirty="0">
                          <a:ln>
                            <a:noFill/>
                          </a:ln>
                          <a:solidFill>
                            <a:schemeClr val="tx1"/>
                          </a:solidFill>
                          <a:effectLst/>
                          <a:latin typeface="Arial" charset="0"/>
                        </a:rPr>
                        <a:t> - Spiel verwendet Schimpfwörter </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1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a:ln>
                            <a:noFill/>
                          </a:ln>
                          <a:solidFill>
                            <a:schemeClr val="tx1"/>
                          </a:solidFill>
                          <a:effectLst/>
                          <a:latin typeface="Arial" charset="0"/>
                        </a:rPr>
                        <a:t>Diskriminierung </a:t>
                      </a:r>
                      <a:r>
                        <a:rPr kumimoji="0" lang="de-AT" sz="1100" b="0" i="0" u="none" strike="noStrike" cap="none" normalizeH="0" baseline="0">
                          <a:ln>
                            <a:noFill/>
                          </a:ln>
                          <a:solidFill>
                            <a:schemeClr val="tx1"/>
                          </a:solidFill>
                          <a:effectLst/>
                          <a:latin typeface="Arial" charset="0"/>
                        </a:rPr>
                        <a:t>- Spiel zeigt Diskriminierung oder Spielinhalt fördert Diskriminierung </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a:ln>
                            <a:noFill/>
                          </a:ln>
                          <a:solidFill>
                            <a:schemeClr val="tx1"/>
                          </a:solidFill>
                          <a:effectLst/>
                          <a:latin typeface="Arial" charset="0"/>
                        </a:rPr>
                        <a:t>Drogen - </a:t>
                      </a:r>
                      <a:r>
                        <a:rPr kumimoji="0" lang="de-AT" sz="1100" b="0" i="0" u="none" strike="noStrike" cap="none" normalizeH="0" baseline="0">
                          <a:ln>
                            <a:noFill/>
                          </a:ln>
                          <a:solidFill>
                            <a:schemeClr val="tx1"/>
                          </a:solidFill>
                          <a:effectLst/>
                          <a:latin typeface="Arial" charset="0"/>
                        </a:rPr>
                        <a:t>Spiel bezieht sich auf Drogenkonsum oder zeigt diesen </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83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dirty="0">
                          <a:ln>
                            <a:noFill/>
                          </a:ln>
                          <a:solidFill>
                            <a:schemeClr val="tx1"/>
                          </a:solidFill>
                          <a:effectLst/>
                          <a:latin typeface="Arial" charset="0"/>
                        </a:rPr>
                        <a:t>Angst </a:t>
                      </a:r>
                      <a:r>
                        <a:rPr kumimoji="0" lang="de-AT" sz="1100" b="0" i="0" u="none" strike="noStrike" cap="none" normalizeH="0" baseline="0" dirty="0">
                          <a:ln>
                            <a:noFill/>
                          </a:ln>
                          <a:solidFill>
                            <a:schemeClr val="tx1"/>
                          </a:solidFill>
                          <a:effectLst/>
                          <a:latin typeface="Arial" charset="0"/>
                        </a:rPr>
                        <a:t>- Spiel bereitet kleinen Kindern Angst oder ist gruselig </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6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dirty="0">
                          <a:ln>
                            <a:noFill/>
                          </a:ln>
                          <a:solidFill>
                            <a:schemeClr val="tx1"/>
                          </a:solidFill>
                          <a:effectLst/>
                          <a:latin typeface="Arial" charset="0"/>
                        </a:rPr>
                        <a:t>Glücksspiel </a:t>
                      </a:r>
                      <a:r>
                        <a:rPr kumimoji="0" lang="de-AT" sz="1100" b="0" i="0" u="none" strike="noStrike" cap="none" normalizeH="0" baseline="0" dirty="0">
                          <a:ln>
                            <a:noFill/>
                          </a:ln>
                          <a:solidFill>
                            <a:schemeClr val="tx1"/>
                          </a:solidFill>
                          <a:effectLst/>
                          <a:latin typeface="Arial" charset="0"/>
                        </a:rPr>
                        <a:t>- Spiel fordert zum Glücksspiel auf oder gibt Anleitung dazu</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9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dirty="0">
                          <a:ln>
                            <a:noFill/>
                          </a:ln>
                          <a:solidFill>
                            <a:schemeClr val="tx1"/>
                          </a:solidFill>
                          <a:effectLst/>
                          <a:latin typeface="Arial" charset="0"/>
                        </a:rPr>
                        <a:t>Sex </a:t>
                      </a:r>
                      <a:r>
                        <a:rPr kumimoji="0" lang="de-AT" sz="1100" b="0" i="0" u="none" strike="noStrike" cap="none" normalizeH="0" baseline="0" dirty="0">
                          <a:ln>
                            <a:noFill/>
                          </a:ln>
                          <a:solidFill>
                            <a:schemeClr val="tx1"/>
                          </a:solidFill>
                          <a:effectLst/>
                          <a:latin typeface="Arial" charset="0"/>
                        </a:rPr>
                        <a:t>- Spiel zeigt Nacktheit /sexuelle Handlungen od. spielt auf sexuelle Handlungen an </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1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a:ln>
                            <a:noFill/>
                          </a:ln>
                          <a:solidFill>
                            <a:schemeClr val="tx1"/>
                          </a:solidFill>
                          <a:effectLst/>
                          <a:latin typeface="Arial" charset="0"/>
                        </a:rPr>
                        <a:t>Gewalt </a:t>
                      </a:r>
                      <a:r>
                        <a:rPr kumimoji="0" lang="de-AT" sz="1100" b="0" i="0" u="none" strike="noStrike" cap="none" normalizeH="0" baseline="0">
                          <a:ln>
                            <a:noFill/>
                          </a:ln>
                          <a:solidFill>
                            <a:schemeClr val="tx1"/>
                          </a:solidFill>
                          <a:effectLst/>
                          <a:latin typeface="Arial" charset="0"/>
                        </a:rPr>
                        <a:t>- Das Spiel enthält Gewaltdarstellungen oder verherrlicht/verharmlost Gewalt </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100" b="1" i="0" u="none" strike="noStrike" cap="none" normalizeH="0" baseline="0" dirty="0">
                          <a:ln>
                            <a:noFill/>
                          </a:ln>
                          <a:solidFill>
                            <a:schemeClr val="tx1"/>
                          </a:solidFill>
                          <a:effectLst/>
                          <a:latin typeface="Arial" charset="0"/>
                        </a:rPr>
                        <a:t>Online</a:t>
                      </a:r>
                      <a:r>
                        <a:rPr kumimoji="0" lang="de-AT" sz="1100" b="0" i="0" u="none" strike="noStrike" cap="none" normalizeH="0" baseline="0" dirty="0">
                          <a:ln>
                            <a:noFill/>
                          </a:ln>
                          <a:solidFill>
                            <a:schemeClr val="tx1"/>
                          </a:solidFill>
                          <a:effectLst/>
                          <a:latin typeface="Arial" charset="0"/>
                        </a:rPr>
                        <a:t>- Spiel kann online gespielt werden</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11318" name="Picture 58" descr="3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392" y="1970040"/>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9" name="Picture 59" descr="3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1688" y="2415067"/>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60" descr="3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394" y="2849641"/>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61" descr="3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394" y="3258166"/>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62" descr="3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394" y="3703193"/>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63" descr="3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393" y="4119744"/>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64" descr="30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0393" y="4569346"/>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5" name="Picture 65" descr="3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0393" y="4918734"/>
            <a:ext cx="451247"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0" y="4393297"/>
            <a:ext cx="3187304" cy="923330"/>
          </a:xfrm>
          <a:prstGeom prst="rect">
            <a:avLst/>
          </a:prstGeom>
          <a:noFill/>
        </p:spPr>
        <p:txBody>
          <a:bodyPr>
            <a:spAutoFit/>
          </a:bodyPr>
          <a:lstStyle/>
          <a:p>
            <a:pPr>
              <a:defRPr/>
            </a:pPr>
            <a:r>
              <a:rPr lang="de-AT" sz="600" b="1" dirty="0">
                <a:latin typeface="Arial Narrow" panose="020B0606020202030204" pitchFamily="34" charset="0"/>
              </a:rPr>
              <a:t>§9 Jugendschutzgesetz: Inhalte die Jugendliche in ihrer Entwicklung </a:t>
            </a:r>
          </a:p>
          <a:p>
            <a:pPr>
              <a:defRPr/>
            </a:pPr>
            <a:r>
              <a:rPr lang="de-AT" sz="600" b="1" dirty="0">
                <a:latin typeface="Arial Narrow" panose="020B0606020202030204" pitchFamily="34" charset="0"/>
              </a:rPr>
              <a:t>gefährden können dürfen diesen nicht angeboten, vorgeführt, an diese</a:t>
            </a:r>
          </a:p>
          <a:p>
            <a:pPr>
              <a:defRPr/>
            </a:pPr>
            <a:r>
              <a:rPr lang="de-AT" sz="600" b="1" dirty="0">
                <a:latin typeface="Arial Narrow" panose="020B0606020202030204" pitchFamily="34" charset="0"/>
              </a:rPr>
              <a:t>weitergegeben werden.</a:t>
            </a:r>
          </a:p>
          <a:p>
            <a:pPr>
              <a:defRPr/>
            </a:pPr>
            <a:r>
              <a:rPr lang="de-AT" sz="600" b="1" dirty="0">
                <a:latin typeface="Arial Narrow" panose="020B0606020202030204" pitchFamily="34" charset="0"/>
              </a:rPr>
              <a:t>Ein Gefährdung ist insbesondere anzunehmen wenn sie</a:t>
            </a:r>
          </a:p>
          <a:p>
            <a:pPr marL="128588" indent="-128588">
              <a:buFont typeface="Arial" panose="020B0604020202020204" pitchFamily="34" charset="0"/>
              <a:buChar char="•"/>
              <a:defRPr/>
            </a:pPr>
            <a:r>
              <a:rPr lang="de-AT" sz="600" b="1" dirty="0">
                <a:latin typeface="Arial Narrow" panose="020B0606020202030204" pitchFamily="34" charset="0"/>
              </a:rPr>
              <a:t>kriminelle Handlungen von menschenverachtender Brutalität </a:t>
            </a:r>
          </a:p>
          <a:p>
            <a:pPr>
              <a:defRPr/>
            </a:pPr>
            <a:r>
              <a:rPr lang="de-AT" sz="600" b="1" dirty="0">
                <a:latin typeface="Arial Narrow" panose="020B0606020202030204" pitchFamily="34" charset="0"/>
              </a:rPr>
              <a:t>        oder Gewaltdarstellungen verherrlichen oder</a:t>
            </a:r>
          </a:p>
          <a:p>
            <a:pPr marL="128588" indent="-128588">
              <a:buFont typeface="Arial" panose="020B0604020202020204" pitchFamily="34" charset="0"/>
              <a:buChar char="•"/>
              <a:defRPr/>
            </a:pPr>
            <a:r>
              <a:rPr lang="de-AT" sz="600" b="1" dirty="0">
                <a:latin typeface="Arial Narrow" panose="020B0606020202030204" pitchFamily="34" charset="0"/>
              </a:rPr>
              <a:t>Menschen diskriminieren</a:t>
            </a:r>
          </a:p>
          <a:p>
            <a:pPr marL="128588" indent="-128588">
              <a:buFont typeface="Arial" panose="020B0604020202020204" pitchFamily="34" charset="0"/>
              <a:buChar char="•"/>
              <a:defRPr/>
            </a:pPr>
            <a:r>
              <a:rPr lang="de-AT" sz="600" b="1" dirty="0">
                <a:latin typeface="Arial Narrow" panose="020B0606020202030204" pitchFamily="34" charset="0"/>
              </a:rPr>
              <a:t>pornographische Darstellungen beinhalten</a:t>
            </a:r>
          </a:p>
          <a:p>
            <a:pPr>
              <a:defRPr/>
            </a:pPr>
            <a:endParaRPr lang="de-AT" sz="600" dirty="0">
              <a:latin typeface="Arial Narrow" panose="020B0606020202030204" pitchFamily="34" charset="0"/>
            </a:endParaRPr>
          </a:p>
        </p:txBody>
      </p:sp>
    </p:spTree>
    <p:extLst>
      <p:ext uri="{BB962C8B-B14F-4D97-AF65-F5344CB8AC3E}">
        <p14:creationId xmlns:p14="http://schemas.microsoft.com/office/powerpoint/2010/main" val="315993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33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34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831375" y="566626"/>
            <a:ext cx="6040765" cy="594122"/>
          </a:xfrm>
        </p:spPr>
        <p:txBody>
          <a:bodyPr/>
          <a:lstStyle/>
          <a:p>
            <a:pPr eaLnBrk="1" hangingPunct="1"/>
            <a:r>
              <a:rPr lang="de-DE" altLang="de-DE" sz="2800" dirty="0"/>
              <a:t>Passende Spiele für das Kind auswählen</a:t>
            </a:r>
          </a:p>
        </p:txBody>
      </p:sp>
      <p:sp>
        <p:nvSpPr>
          <p:cNvPr id="685059" name="Rectangle 3"/>
          <p:cNvSpPr>
            <a:spLocks noGrp="1" noChangeArrowheads="1"/>
          </p:cNvSpPr>
          <p:nvPr>
            <p:ph type="body" idx="4294967295"/>
          </p:nvPr>
        </p:nvSpPr>
        <p:spPr>
          <a:xfrm>
            <a:off x="991633" y="1808560"/>
            <a:ext cx="6983443" cy="3888692"/>
          </a:xfrm>
        </p:spPr>
        <p:txBody>
          <a:bodyPr/>
          <a:lstStyle/>
          <a:p>
            <a:pPr marL="0" indent="0">
              <a:buNone/>
            </a:pPr>
            <a:endParaRPr lang="de-DE" altLang="de-DE" sz="675" dirty="0"/>
          </a:p>
          <a:p>
            <a:pPr marL="0" indent="0">
              <a:buNone/>
            </a:pPr>
            <a:r>
              <a:rPr lang="de-DE" altLang="de-DE" sz="1800" b="1" dirty="0"/>
              <a:t>… dazu gibt es folgende Unterstützung:</a:t>
            </a:r>
          </a:p>
          <a:p>
            <a:pPr marL="567000" lvl="1">
              <a:spcBef>
                <a:spcPts val="1350"/>
              </a:spcBef>
            </a:pPr>
            <a:r>
              <a:rPr lang="de-DE" altLang="de-DE" dirty="0"/>
              <a:t>PEGI (Europaweites System)</a:t>
            </a:r>
            <a:br>
              <a:rPr lang="de-DE" altLang="de-DE" dirty="0"/>
            </a:br>
            <a:r>
              <a:rPr lang="de-DE" altLang="de-DE" dirty="0">
                <a:hlinkClick r:id="rId3">
                  <a:extLst>
                    <a:ext uri="{A12FA001-AC4F-418D-AE19-62706E023703}">
                      <ahyp:hlinkClr xmlns:ahyp="http://schemas.microsoft.com/office/drawing/2018/hyperlinkcolor" val="tx"/>
                    </a:ext>
                  </a:extLst>
                </a:hlinkClick>
              </a:rPr>
              <a:t>http://www.pegi.info/de/</a:t>
            </a:r>
            <a:endParaRPr lang="de-DE" altLang="de-DE" dirty="0"/>
          </a:p>
          <a:p>
            <a:pPr marL="567000" lvl="1">
              <a:spcBef>
                <a:spcPts val="2400"/>
              </a:spcBef>
            </a:pPr>
            <a:r>
              <a:rPr lang="de-DE" altLang="de-DE" dirty="0"/>
              <a:t>BUPP (Bundesstelle für die </a:t>
            </a:r>
            <a:r>
              <a:rPr lang="de-DE" altLang="de-DE" dirty="0" err="1"/>
              <a:t>Positivprädikatisierung</a:t>
            </a:r>
            <a:r>
              <a:rPr lang="de-DE" altLang="de-DE" dirty="0"/>
              <a:t> von Computer- und Konsolenspielen, Ö) </a:t>
            </a:r>
            <a:br>
              <a:rPr lang="de-DE" altLang="de-DE" dirty="0"/>
            </a:br>
            <a:r>
              <a:rPr lang="de-DE" altLang="de-DE" dirty="0">
                <a:hlinkClick r:id="rId4"/>
              </a:rPr>
              <a:t>http://bupp.at/</a:t>
            </a:r>
            <a:endParaRPr lang="de-DE" altLang="de-DE" dirty="0"/>
          </a:p>
          <a:p>
            <a:pPr marL="567000" lvl="1">
              <a:spcBef>
                <a:spcPts val="2400"/>
              </a:spcBef>
            </a:pPr>
            <a:r>
              <a:rPr lang="de-DE" altLang="de-DE" dirty="0"/>
              <a:t>spielbar.de (BRD)  </a:t>
            </a:r>
            <a:br>
              <a:rPr lang="de-DE" altLang="de-DE" dirty="0"/>
            </a:br>
            <a:r>
              <a:rPr lang="de-DE" altLang="de-DE" dirty="0">
                <a:solidFill>
                  <a:schemeClr val="accent1"/>
                </a:solidFill>
                <a:hlinkClick r:id="rId5"/>
              </a:rPr>
              <a:t>http://spielbar.de</a:t>
            </a:r>
            <a:endParaRPr lang="de-DE" altLang="de-DE" dirty="0">
              <a:solidFill>
                <a:schemeClr val="accent1"/>
              </a:solidFill>
            </a:endParaRPr>
          </a:p>
          <a:p>
            <a:pPr marL="457200" lvl="1" indent="0" eaLnBrk="1" hangingPunct="1">
              <a:lnSpc>
                <a:spcPct val="90000"/>
              </a:lnSpc>
              <a:spcBef>
                <a:spcPct val="40000"/>
              </a:spcBef>
              <a:buNone/>
            </a:pPr>
            <a:endParaRPr lang="de-DE" altLang="de-DE" dirty="0">
              <a:solidFill>
                <a:schemeClr val="accent1"/>
              </a:solidFill>
            </a:endParaRPr>
          </a:p>
          <a:p>
            <a:pPr eaLnBrk="1" hangingPunct="1">
              <a:lnSpc>
                <a:spcPct val="90000"/>
              </a:lnSpc>
              <a:spcBef>
                <a:spcPct val="40000"/>
              </a:spcBef>
            </a:pPr>
            <a:r>
              <a:rPr lang="de-DE" altLang="de-DE" sz="1800" dirty="0"/>
              <a:t>+ „</a:t>
            </a:r>
            <a:r>
              <a:rPr lang="de-DE" altLang="de-DE" sz="1800" dirty="0" err="1"/>
              <a:t>Let‘s</a:t>
            </a:r>
            <a:r>
              <a:rPr lang="de-DE" altLang="de-DE" sz="1800" dirty="0"/>
              <a:t> Play Videos“ auf </a:t>
            </a:r>
            <a:r>
              <a:rPr lang="de-DE" altLang="de-DE" sz="1800" dirty="0" err="1"/>
              <a:t>Youtube</a:t>
            </a:r>
            <a:endParaRPr lang="de-DE" altLang="de-DE" sz="1800" dirty="0"/>
          </a:p>
          <a:p>
            <a:pPr eaLnBrk="1" hangingPunct="1">
              <a:lnSpc>
                <a:spcPct val="90000"/>
              </a:lnSpc>
              <a:spcBef>
                <a:spcPct val="40000"/>
              </a:spcBef>
            </a:pPr>
            <a:endParaRPr lang="de-DE" altLang="de-DE" sz="1800" dirty="0">
              <a:solidFill>
                <a:schemeClr val="accent1"/>
              </a:solidFill>
            </a:endParaRPr>
          </a:p>
          <a:p>
            <a:pPr lvl="1" eaLnBrk="1" hangingPunct="1">
              <a:lnSpc>
                <a:spcPct val="90000"/>
              </a:lnSpc>
              <a:spcBef>
                <a:spcPct val="40000"/>
              </a:spcBef>
            </a:pPr>
            <a:endParaRPr lang="de-DE" altLang="de-DE" dirty="0">
              <a:solidFill>
                <a:schemeClr val="accent1"/>
              </a:solidFill>
            </a:endParaRPr>
          </a:p>
          <a:p>
            <a:pPr lvl="1" eaLnBrk="1" hangingPunct="1">
              <a:lnSpc>
                <a:spcPct val="90000"/>
              </a:lnSpc>
              <a:spcBef>
                <a:spcPct val="40000"/>
              </a:spcBef>
            </a:pPr>
            <a:endParaRPr lang="de-DE" altLang="de-DE" dirty="0">
              <a:solidFill>
                <a:schemeClr val="accent1"/>
              </a:solidFill>
            </a:endParaRPr>
          </a:p>
          <a:p>
            <a:pPr lvl="1" eaLnBrk="1" hangingPunct="1">
              <a:lnSpc>
                <a:spcPct val="90000"/>
              </a:lnSpc>
              <a:spcBef>
                <a:spcPct val="40000"/>
              </a:spcBef>
            </a:pPr>
            <a:endParaRPr lang="de-DE" altLang="de-DE" dirty="0">
              <a:solidFill>
                <a:schemeClr val="accent1"/>
              </a:solidFill>
            </a:endParaRPr>
          </a:p>
          <a:p>
            <a:pPr eaLnBrk="1" hangingPunct="1">
              <a:lnSpc>
                <a:spcPct val="90000"/>
              </a:lnSpc>
              <a:spcBef>
                <a:spcPct val="40000"/>
              </a:spcBef>
            </a:pPr>
            <a:endParaRPr lang="de-DE" altLang="de-DE" sz="1800" dirty="0">
              <a:solidFill>
                <a:schemeClr val="accent1"/>
              </a:solidFill>
            </a:endParaRPr>
          </a:p>
          <a:p>
            <a:pPr marL="0" indent="0"/>
            <a:endParaRPr lang="de-DE" altLang="de-DE" sz="1800" dirty="0">
              <a:solidFill>
                <a:schemeClr val="accent1"/>
              </a:solidFill>
            </a:endParaRPr>
          </a:p>
          <a:p>
            <a:pPr marL="0" indent="0">
              <a:buNone/>
            </a:pPr>
            <a:endParaRPr lang="de-DE" altLang="de-DE" dirty="0"/>
          </a:p>
        </p:txBody>
      </p:sp>
      <p:pic>
        <p:nvPicPr>
          <p:cNvPr id="2" name="Grafik 1">
            <a:extLst>
              <a:ext uri="{FF2B5EF4-FFF2-40B4-BE49-F238E27FC236}">
                <a16:creationId xmlns:a16="http://schemas.microsoft.com/office/drawing/2014/main" id="{7E410AD7-C42C-4A21-B9E1-0AF82E14DD74}"/>
              </a:ext>
            </a:extLst>
          </p:cNvPr>
          <p:cNvPicPr>
            <a:picLocks noChangeAspect="1"/>
          </p:cNvPicPr>
          <p:nvPr/>
        </p:nvPicPr>
        <p:blipFill>
          <a:blip r:embed="rId6"/>
          <a:stretch>
            <a:fillRect/>
          </a:stretch>
        </p:blipFill>
        <p:spPr>
          <a:xfrm>
            <a:off x="5383883" y="1663582"/>
            <a:ext cx="1639086" cy="1540905"/>
          </a:xfrm>
          <a:prstGeom prst="rect">
            <a:avLst/>
          </a:prstGeom>
        </p:spPr>
      </p:pic>
      <p:pic>
        <p:nvPicPr>
          <p:cNvPr id="3" name="Grafik 2">
            <a:extLst>
              <a:ext uri="{FF2B5EF4-FFF2-40B4-BE49-F238E27FC236}">
                <a16:creationId xmlns:a16="http://schemas.microsoft.com/office/drawing/2014/main" id="{02748499-942E-46AF-B92D-7CA79AA82EF7}"/>
              </a:ext>
            </a:extLst>
          </p:cNvPr>
          <p:cNvPicPr>
            <a:picLocks noChangeAspect="1"/>
          </p:cNvPicPr>
          <p:nvPr/>
        </p:nvPicPr>
        <p:blipFill>
          <a:blip r:embed="rId7"/>
          <a:stretch>
            <a:fillRect/>
          </a:stretch>
        </p:blipFill>
        <p:spPr>
          <a:xfrm>
            <a:off x="7527479" y="2741870"/>
            <a:ext cx="1616521" cy="1614340"/>
          </a:xfrm>
          <a:prstGeom prst="rect">
            <a:avLst/>
          </a:prstGeom>
        </p:spPr>
      </p:pic>
      <p:pic>
        <p:nvPicPr>
          <p:cNvPr id="4" name="Grafik 3">
            <a:extLst>
              <a:ext uri="{FF2B5EF4-FFF2-40B4-BE49-F238E27FC236}">
                <a16:creationId xmlns:a16="http://schemas.microsoft.com/office/drawing/2014/main" id="{50F6308B-2D05-4F2C-9664-B87AB3F53544}"/>
              </a:ext>
            </a:extLst>
          </p:cNvPr>
          <p:cNvPicPr>
            <a:picLocks noChangeAspect="1"/>
          </p:cNvPicPr>
          <p:nvPr/>
        </p:nvPicPr>
        <p:blipFill>
          <a:blip r:embed="rId8"/>
          <a:stretch>
            <a:fillRect/>
          </a:stretch>
        </p:blipFill>
        <p:spPr>
          <a:xfrm>
            <a:off x="5383883" y="3852299"/>
            <a:ext cx="1639086" cy="1646686"/>
          </a:xfrm>
          <a:prstGeom prst="rect">
            <a:avLst/>
          </a:prstGeom>
        </p:spPr>
      </p:pic>
    </p:spTree>
    <p:extLst>
      <p:ext uri="{BB962C8B-B14F-4D97-AF65-F5344CB8AC3E}">
        <p14:creationId xmlns:p14="http://schemas.microsoft.com/office/powerpoint/2010/main" val="3568260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5059">
                                            <p:txEl>
                                              <p:pRg st="1" end="1"/>
                                            </p:txEl>
                                          </p:spTgt>
                                        </p:tgtEl>
                                        <p:attrNameLst>
                                          <p:attrName>style.visibility</p:attrName>
                                        </p:attrNameLst>
                                      </p:cBhvr>
                                      <p:to>
                                        <p:strVal val="visible"/>
                                      </p:to>
                                    </p:set>
                                    <p:animEffect transition="in" filter="blinds(horizontal)">
                                      <p:cBhvr>
                                        <p:cTn id="7" dur="500"/>
                                        <p:tgtEl>
                                          <p:spTgt spid="685059">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85059">
                                            <p:txEl>
                                              <p:pRg st="2" end="2"/>
                                            </p:txEl>
                                          </p:spTgt>
                                        </p:tgtEl>
                                        <p:attrNameLst>
                                          <p:attrName>style.visibility</p:attrName>
                                        </p:attrNameLst>
                                      </p:cBhvr>
                                      <p:to>
                                        <p:strVal val="visible"/>
                                      </p:to>
                                    </p:set>
                                    <p:animEffect transition="in" filter="blinds(horizontal)">
                                      <p:cBhvr>
                                        <p:cTn id="11" dur="500"/>
                                        <p:tgtEl>
                                          <p:spTgt spid="685059">
                                            <p:txEl>
                                              <p:pRg st="2" end="2"/>
                                            </p:txEl>
                                          </p:spTgt>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685059">
                                            <p:txEl>
                                              <p:pRg st="3" end="3"/>
                                            </p:txEl>
                                          </p:spTgt>
                                        </p:tgtEl>
                                        <p:attrNameLst>
                                          <p:attrName>style.visibility</p:attrName>
                                        </p:attrNameLst>
                                      </p:cBhvr>
                                      <p:to>
                                        <p:strVal val="visible"/>
                                      </p:to>
                                    </p:set>
                                    <p:animEffect transition="in" filter="blinds(horizontal)">
                                      <p:cBhvr>
                                        <p:cTn id="18" dur="500"/>
                                        <p:tgtEl>
                                          <p:spTgt spid="685059">
                                            <p:txEl>
                                              <p:pRg st="3" end="3"/>
                                            </p:txEl>
                                          </p:spTgt>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685059">
                                            <p:txEl>
                                              <p:pRg st="4" end="4"/>
                                            </p:txEl>
                                          </p:spTgt>
                                        </p:tgtEl>
                                        <p:attrNameLst>
                                          <p:attrName>style.visibility</p:attrName>
                                        </p:attrNameLst>
                                      </p:cBhvr>
                                      <p:to>
                                        <p:strVal val="visible"/>
                                      </p:to>
                                    </p:set>
                                    <p:animEffect transition="in" filter="blinds(horizontal)">
                                      <p:cBhvr>
                                        <p:cTn id="25" dur="500"/>
                                        <p:tgtEl>
                                          <p:spTgt spid="685059">
                                            <p:txEl>
                                              <p:pRg st="4" end="4"/>
                                            </p:txEl>
                                          </p:spTgt>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85059">
                                            <p:txEl>
                                              <p:pRg st="6" end="6"/>
                                            </p:txEl>
                                          </p:spTgt>
                                        </p:tgtEl>
                                        <p:attrNameLst>
                                          <p:attrName>style.visibility</p:attrName>
                                        </p:attrNameLst>
                                      </p:cBhvr>
                                      <p:to>
                                        <p:strVal val="visible"/>
                                      </p:to>
                                    </p:set>
                                    <p:animEffect transition="in" filter="blinds(horizontal)">
                                      <p:cBhvr>
                                        <p:cTn id="33" dur="500"/>
                                        <p:tgtEl>
                                          <p:spTgt spid="68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9057" y="2785268"/>
            <a:ext cx="4431838" cy="266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9" name="Rectangle 2"/>
          <p:cNvSpPr>
            <a:spLocks noGrp="1" noChangeArrowheads="1"/>
          </p:cNvSpPr>
          <p:nvPr>
            <p:ph type="title" idx="4294967295"/>
          </p:nvPr>
        </p:nvSpPr>
        <p:spPr/>
        <p:txBody>
          <a:bodyPr>
            <a:normAutofit/>
          </a:bodyPr>
          <a:lstStyle/>
          <a:p>
            <a:pPr eaLnBrk="1" hangingPunct="1"/>
            <a:r>
              <a:rPr lang="de-AT" altLang="de-DE" sz="2800" dirty="0"/>
              <a:t>Klare Vereinbarungen treffen - </a:t>
            </a:r>
            <a:br>
              <a:rPr lang="de-AT" altLang="de-DE" sz="2800" dirty="0"/>
            </a:br>
            <a:r>
              <a:rPr lang="de-AT" altLang="de-DE" sz="2800" dirty="0"/>
              <a:t>und </a:t>
            </a:r>
            <a:r>
              <a:rPr lang="de-DE" altLang="de-DE" sz="2800" dirty="0"/>
              <a:t>Vereinbarungen festhalten</a:t>
            </a:r>
            <a:endParaRPr lang="de-AT" altLang="de-DE" sz="2800" dirty="0"/>
          </a:p>
        </p:txBody>
      </p:sp>
      <p:sp>
        <p:nvSpPr>
          <p:cNvPr id="1171459" name="Rectangle 3"/>
          <p:cNvSpPr>
            <a:spLocks noGrp="1" noChangeArrowheads="1"/>
          </p:cNvSpPr>
          <p:nvPr>
            <p:ph type="body" sz="half" idx="4294967295"/>
          </p:nvPr>
        </p:nvSpPr>
        <p:spPr>
          <a:xfrm>
            <a:off x="1532336" y="1916907"/>
            <a:ext cx="6048375" cy="3618310"/>
          </a:xfrm>
        </p:spPr>
        <p:txBody>
          <a:bodyPr/>
          <a:lstStyle/>
          <a:p>
            <a:pPr marL="603647" lvl="1" indent="0">
              <a:spcBef>
                <a:spcPts val="900"/>
              </a:spcBef>
              <a:buNone/>
              <a:defRPr/>
            </a:pPr>
            <a:endParaRPr lang="de-AT" altLang="de-DE" sz="2400" dirty="0">
              <a:hlinkClick r:id="rId4"/>
            </a:endParaRPr>
          </a:p>
          <a:p>
            <a:pPr marL="603647" lvl="1" indent="0">
              <a:spcBef>
                <a:spcPts val="900"/>
              </a:spcBef>
              <a:buNone/>
              <a:defRPr/>
            </a:pPr>
            <a:r>
              <a:rPr lang="de-AT" altLang="de-DE" sz="2400" dirty="0">
                <a:hlinkClick r:id="rId4"/>
              </a:rPr>
              <a:t>www.mediennutzungsvertrag.de</a:t>
            </a:r>
            <a:endParaRPr lang="de-AT" altLang="de-DE" sz="2400" dirty="0"/>
          </a:p>
          <a:p>
            <a:pPr marL="573881" lvl="1" indent="-209550">
              <a:spcBef>
                <a:spcPct val="0"/>
              </a:spcBef>
              <a:defRPr/>
            </a:pPr>
            <a:endParaRPr lang="de-AT" altLang="de-DE" dirty="0"/>
          </a:p>
          <a:p>
            <a:pPr marL="364331" lvl="1" indent="0">
              <a:spcBef>
                <a:spcPct val="0"/>
              </a:spcBef>
              <a:buNone/>
              <a:defRPr/>
            </a:pPr>
            <a:endParaRPr lang="de-AT" altLang="de-DE" dirty="0"/>
          </a:p>
          <a:p>
            <a:pPr marL="64294" indent="0">
              <a:spcBef>
                <a:spcPct val="50000"/>
              </a:spcBef>
              <a:defRPr/>
            </a:pPr>
            <a:endParaRPr lang="de-AT" altLang="de-DE" dirty="0"/>
          </a:p>
        </p:txBody>
      </p:sp>
      <p:sp>
        <p:nvSpPr>
          <p:cNvPr id="50181" name="Text Box 6"/>
          <p:cNvSpPr txBox="1">
            <a:spLocks noChangeArrowheads="1"/>
          </p:cNvSpPr>
          <p:nvPr/>
        </p:nvSpPr>
        <p:spPr bwMode="auto">
          <a:xfrm>
            <a:off x="1414464" y="44267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Font typeface="Wingdings" pitchFamily="2" charset="2"/>
              <a:buChar char="ü"/>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de-DE" altLang="de-DE" sz="1350"/>
          </a:p>
        </p:txBody>
      </p:sp>
      <p:pic>
        <p:nvPicPr>
          <p:cNvPr id="2" name="Grafik 1">
            <a:extLst>
              <a:ext uri="{FF2B5EF4-FFF2-40B4-BE49-F238E27FC236}">
                <a16:creationId xmlns:a16="http://schemas.microsoft.com/office/drawing/2014/main" id="{234291A6-24B0-405E-803F-C509A2AE9EE6}"/>
              </a:ext>
            </a:extLst>
          </p:cNvPr>
          <p:cNvPicPr>
            <a:picLocks noChangeAspect="1"/>
          </p:cNvPicPr>
          <p:nvPr/>
        </p:nvPicPr>
        <p:blipFill>
          <a:blip r:embed="rId5"/>
          <a:stretch>
            <a:fillRect/>
          </a:stretch>
        </p:blipFill>
        <p:spPr>
          <a:xfrm>
            <a:off x="7415427" y="3011800"/>
            <a:ext cx="1728573" cy="1715026"/>
          </a:xfrm>
          <a:prstGeom prst="rect">
            <a:avLst/>
          </a:prstGeom>
        </p:spPr>
      </p:pic>
    </p:spTree>
    <p:extLst>
      <p:ext uri="{BB962C8B-B14F-4D97-AF65-F5344CB8AC3E}">
        <p14:creationId xmlns:p14="http://schemas.microsoft.com/office/powerpoint/2010/main" val="1521242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1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2FF88-408C-4071-B42A-3AAF054F3C2B}"/>
              </a:ext>
            </a:extLst>
          </p:cNvPr>
          <p:cNvSpPr>
            <a:spLocks noGrp="1"/>
          </p:cNvSpPr>
          <p:nvPr>
            <p:ph type="title"/>
          </p:nvPr>
        </p:nvSpPr>
        <p:spPr/>
        <p:txBody>
          <a:bodyPr>
            <a:normAutofit/>
          </a:bodyPr>
          <a:lstStyle/>
          <a:p>
            <a:r>
              <a:rPr lang="de-AT" altLang="de-DE" sz="2800" dirty="0"/>
              <a:t>Klare Vereinbarungen treffen -</a:t>
            </a:r>
            <a:br>
              <a:rPr lang="de-AT" altLang="de-DE" sz="2800" dirty="0"/>
            </a:br>
            <a:r>
              <a:rPr lang="de-DE" sz="2800" dirty="0"/>
              <a:t>und dann…</a:t>
            </a:r>
            <a:endParaRPr lang="de-AT" sz="2800" dirty="0"/>
          </a:p>
        </p:txBody>
      </p:sp>
      <p:sp>
        <p:nvSpPr>
          <p:cNvPr id="3" name="Inhaltsplatzhalter 2">
            <a:extLst>
              <a:ext uri="{FF2B5EF4-FFF2-40B4-BE49-F238E27FC236}">
                <a16:creationId xmlns:a16="http://schemas.microsoft.com/office/drawing/2014/main" id="{E0A3425F-29B6-45F7-8C0C-0E156D338714}"/>
              </a:ext>
            </a:extLst>
          </p:cNvPr>
          <p:cNvSpPr>
            <a:spLocks noGrp="1"/>
          </p:cNvSpPr>
          <p:nvPr>
            <p:ph idx="1"/>
          </p:nvPr>
        </p:nvSpPr>
        <p:spPr/>
        <p:txBody>
          <a:bodyPr/>
          <a:lstStyle/>
          <a:p>
            <a:pPr marL="0" indent="0" algn="ctr">
              <a:spcBef>
                <a:spcPct val="0"/>
              </a:spcBef>
            </a:pPr>
            <a:endParaRPr lang="de-DE" altLang="de-DE" sz="2000" b="1" dirty="0"/>
          </a:p>
          <a:p>
            <a:pPr marL="0" indent="0" algn="ctr">
              <a:spcBef>
                <a:spcPct val="0"/>
              </a:spcBef>
            </a:pPr>
            <a:endParaRPr lang="de-DE" altLang="de-DE" sz="2000" b="1" dirty="0"/>
          </a:p>
          <a:p>
            <a:pPr marL="0" indent="0" algn="ctr">
              <a:spcBef>
                <a:spcPts val="900"/>
              </a:spcBef>
              <a:spcAft>
                <a:spcPts val="900"/>
              </a:spcAft>
              <a:buNone/>
            </a:pPr>
            <a:r>
              <a:rPr lang="de-DE" altLang="de-DE" sz="2000" b="1" dirty="0"/>
              <a:t>die Kinder beim Abschalten unterstützen  – </a:t>
            </a:r>
          </a:p>
          <a:p>
            <a:pPr marL="0" indent="0" algn="ctr">
              <a:spcBef>
                <a:spcPts val="900"/>
              </a:spcBef>
              <a:spcAft>
                <a:spcPts val="900"/>
              </a:spcAft>
              <a:buNone/>
            </a:pPr>
            <a:r>
              <a:rPr lang="de-DE" altLang="de-DE" sz="2000" b="1" dirty="0"/>
              <a:t>    und dabei den Missmut der Kinder aushalten.</a:t>
            </a:r>
          </a:p>
          <a:p>
            <a:pPr marL="0" indent="0" algn="ctr">
              <a:spcBef>
                <a:spcPct val="0"/>
              </a:spcBef>
            </a:pPr>
            <a:endParaRPr lang="de-DE" altLang="de-DE" sz="2000" b="1" dirty="0"/>
          </a:p>
          <a:p>
            <a:endParaRPr lang="de-AT" sz="2000" dirty="0"/>
          </a:p>
        </p:txBody>
      </p:sp>
    </p:spTree>
    <p:extLst>
      <p:ext uri="{BB962C8B-B14F-4D97-AF65-F5344CB8AC3E}">
        <p14:creationId xmlns:p14="http://schemas.microsoft.com/office/powerpoint/2010/main" val="12253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966E6F8-DE13-4A17-A2E1-139D74FF6EAE}"/>
              </a:ext>
            </a:extLst>
          </p:cNvPr>
          <p:cNvPicPr>
            <a:picLocks noChangeAspect="1"/>
          </p:cNvPicPr>
          <p:nvPr/>
        </p:nvPicPr>
        <p:blipFill>
          <a:blip r:embed="rId3"/>
          <a:stretch>
            <a:fillRect/>
          </a:stretch>
        </p:blipFill>
        <p:spPr>
          <a:xfrm>
            <a:off x="532545" y="3814261"/>
            <a:ext cx="1923019" cy="1776121"/>
          </a:xfrm>
          <a:prstGeom prst="rect">
            <a:avLst/>
          </a:prstGeom>
        </p:spPr>
      </p:pic>
      <p:sp>
        <p:nvSpPr>
          <p:cNvPr id="2" name="Titel 1">
            <a:extLst>
              <a:ext uri="{FF2B5EF4-FFF2-40B4-BE49-F238E27FC236}">
                <a16:creationId xmlns:a16="http://schemas.microsoft.com/office/drawing/2014/main" id="{7A03B394-20F7-44FA-A709-235196C33C02}"/>
              </a:ext>
            </a:extLst>
          </p:cNvPr>
          <p:cNvSpPr>
            <a:spLocks noGrp="1"/>
          </p:cNvSpPr>
          <p:nvPr>
            <p:ph type="title"/>
          </p:nvPr>
        </p:nvSpPr>
        <p:spPr>
          <a:xfrm>
            <a:off x="416713" y="506071"/>
            <a:ext cx="7377911" cy="594122"/>
          </a:xfrm>
        </p:spPr>
        <p:txBody>
          <a:bodyPr>
            <a:noAutofit/>
          </a:bodyPr>
          <a:lstStyle/>
          <a:p>
            <a:r>
              <a:rPr lang="de-DE" sz="2800" b="1" dirty="0"/>
              <a:t>3. Über Sicherheit, Gefahren und Inhalte sprechen</a:t>
            </a:r>
            <a:endParaRPr lang="de-AT" sz="2800" b="1" dirty="0"/>
          </a:p>
        </p:txBody>
      </p:sp>
      <p:sp>
        <p:nvSpPr>
          <p:cNvPr id="3" name="Inhaltsplatzhalter 2">
            <a:extLst>
              <a:ext uri="{FF2B5EF4-FFF2-40B4-BE49-F238E27FC236}">
                <a16:creationId xmlns:a16="http://schemas.microsoft.com/office/drawing/2014/main" id="{F8649B0D-2774-4398-AB90-B2A82C543F34}"/>
              </a:ext>
            </a:extLst>
          </p:cNvPr>
          <p:cNvSpPr>
            <a:spLocks noGrp="1"/>
          </p:cNvSpPr>
          <p:nvPr>
            <p:ph sz="half" idx="1"/>
          </p:nvPr>
        </p:nvSpPr>
        <p:spPr>
          <a:xfrm>
            <a:off x="974638" y="1731025"/>
            <a:ext cx="2700300" cy="2267843"/>
          </a:xfrm>
        </p:spPr>
        <p:txBody>
          <a:bodyPr/>
          <a:lstStyle/>
          <a:p>
            <a:pPr marL="0" indent="0">
              <a:lnSpc>
                <a:spcPct val="150000"/>
              </a:lnSpc>
              <a:spcBef>
                <a:spcPts val="0"/>
              </a:spcBef>
              <a:buNone/>
            </a:pPr>
            <a:r>
              <a:rPr lang="de-DE" sz="1800" dirty="0"/>
              <a:t>z.B.</a:t>
            </a:r>
          </a:p>
          <a:p>
            <a:pPr marL="0" indent="0">
              <a:lnSpc>
                <a:spcPct val="150000"/>
              </a:lnSpc>
              <a:spcBef>
                <a:spcPts val="0"/>
              </a:spcBef>
              <a:buNone/>
            </a:pPr>
            <a:r>
              <a:rPr lang="de-DE" sz="1800" dirty="0"/>
              <a:t>Privatsphäre	 </a:t>
            </a:r>
          </a:p>
          <a:p>
            <a:pPr marL="0" indent="0">
              <a:lnSpc>
                <a:spcPct val="150000"/>
              </a:lnSpc>
              <a:spcBef>
                <a:spcPts val="0"/>
              </a:spcBef>
              <a:buNone/>
            </a:pPr>
            <a:r>
              <a:rPr lang="de-DE" sz="1800" dirty="0"/>
              <a:t>Passwortsicherheit</a:t>
            </a:r>
          </a:p>
          <a:p>
            <a:pPr marL="0" indent="0">
              <a:lnSpc>
                <a:spcPct val="150000"/>
              </a:lnSpc>
              <a:spcBef>
                <a:spcPts val="0"/>
              </a:spcBef>
              <a:buNone/>
            </a:pPr>
            <a:r>
              <a:rPr lang="de-DE" sz="1800" dirty="0"/>
              <a:t>Recht am eigenen Bild</a:t>
            </a:r>
          </a:p>
          <a:p>
            <a:pPr marL="0" indent="0">
              <a:lnSpc>
                <a:spcPct val="150000"/>
              </a:lnSpc>
              <a:spcBef>
                <a:spcPts val="0"/>
              </a:spcBef>
              <a:buNone/>
            </a:pPr>
            <a:r>
              <a:rPr lang="de-DE" sz="1800" dirty="0"/>
              <a:t>Kostenfallen</a:t>
            </a:r>
          </a:p>
          <a:p>
            <a:endParaRPr lang="de-AT" dirty="0"/>
          </a:p>
        </p:txBody>
      </p:sp>
      <p:sp>
        <p:nvSpPr>
          <p:cNvPr id="4" name="Inhaltsplatzhalter 3">
            <a:extLst>
              <a:ext uri="{FF2B5EF4-FFF2-40B4-BE49-F238E27FC236}">
                <a16:creationId xmlns:a16="http://schemas.microsoft.com/office/drawing/2014/main" id="{2273A0DC-59B8-47F2-B940-D4F27DA0D501}"/>
              </a:ext>
            </a:extLst>
          </p:cNvPr>
          <p:cNvSpPr>
            <a:spLocks noGrp="1"/>
          </p:cNvSpPr>
          <p:nvPr>
            <p:ph sz="half" idx="2"/>
          </p:nvPr>
        </p:nvSpPr>
        <p:spPr>
          <a:xfrm>
            <a:off x="4272287" y="1623274"/>
            <a:ext cx="3618254" cy="2658461"/>
          </a:xfrm>
        </p:spPr>
        <p:txBody>
          <a:bodyPr/>
          <a:lstStyle/>
          <a:p>
            <a:pPr>
              <a:lnSpc>
                <a:spcPct val="150000"/>
              </a:lnSpc>
              <a:spcBef>
                <a:spcPts val="0"/>
              </a:spcBef>
            </a:pPr>
            <a:endParaRPr lang="de-DE" sz="1800" dirty="0"/>
          </a:p>
          <a:p>
            <a:pPr marL="0" indent="0">
              <a:lnSpc>
                <a:spcPct val="150000"/>
              </a:lnSpc>
              <a:spcBef>
                <a:spcPts val="0"/>
              </a:spcBef>
              <a:buNone/>
            </a:pPr>
            <a:r>
              <a:rPr lang="de-DE" sz="1800" dirty="0"/>
              <a:t>Kettenbriefe</a:t>
            </a:r>
          </a:p>
          <a:p>
            <a:pPr marL="0" indent="0">
              <a:lnSpc>
                <a:spcPct val="150000"/>
              </a:lnSpc>
              <a:spcBef>
                <a:spcPts val="0"/>
              </a:spcBef>
              <a:buNone/>
            </a:pPr>
            <a:r>
              <a:rPr lang="de-DE" sz="1800" dirty="0"/>
              <a:t>Cybermobbing</a:t>
            </a:r>
          </a:p>
          <a:p>
            <a:pPr marL="0" indent="0">
              <a:lnSpc>
                <a:spcPct val="150000"/>
              </a:lnSpc>
              <a:spcBef>
                <a:spcPts val="0"/>
              </a:spcBef>
              <a:buNone/>
            </a:pPr>
            <a:r>
              <a:rPr lang="de-DE" sz="1800" dirty="0"/>
              <a:t>Pornografie</a:t>
            </a:r>
          </a:p>
          <a:p>
            <a:pPr marL="0" indent="0">
              <a:lnSpc>
                <a:spcPct val="150000"/>
              </a:lnSpc>
              <a:spcBef>
                <a:spcPts val="0"/>
              </a:spcBef>
              <a:buNone/>
            </a:pPr>
            <a:r>
              <a:rPr lang="de-DE" sz="1800" dirty="0"/>
              <a:t>Grooming</a:t>
            </a:r>
          </a:p>
          <a:p>
            <a:endParaRPr lang="de-AT" dirty="0"/>
          </a:p>
        </p:txBody>
      </p:sp>
      <p:sp>
        <p:nvSpPr>
          <p:cNvPr id="6" name="Textfeld 5">
            <a:extLst>
              <a:ext uri="{FF2B5EF4-FFF2-40B4-BE49-F238E27FC236}">
                <a16:creationId xmlns:a16="http://schemas.microsoft.com/office/drawing/2014/main" id="{33FFDEA7-5E36-43BF-AB80-854E7E354812}"/>
              </a:ext>
            </a:extLst>
          </p:cNvPr>
          <p:cNvSpPr txBox="1"/>
          <p:nvPr/>
        </p:nvSpPr>
        <p:spPr>
          <a:xfrm>
            <a:off x="1591468" y="4327792"/>
            <a:ext cx="5961063" cy="584775"/>
          </a:xfrm>
          <a:prstGeom prst="rect">
            <a:avLst/>
          </a:prstGeom>
          <a:noFill/>
        </p:spPr>
        <p:txBody>
          <a:bodyPr wrap="square" rtlCol="0">
            <a:spAutoFit/>
          </a:bodyPr>
          <a:lstStyle/>
          <a:p>
            <a:pPr algn="ctr"/>
            <a:r>
              <a:rPr lang="de-DE" sz="1600" b="1" dirty="0"/>
              <a:t>Bei problematischen Erfahrungen braucht Ihr Kind Sie</a:t>
            </a:r>
          </a:p>
          <a:p>
            <a:pPr algn="ctr"/>
            <a:r>
              <a:rPr lang="de-DE" sz="1600" b="1" dirty="0"/>
              <a:t>als sichere Anlaufstelle und Vertrauensperson!</a:t>
            </a:r>
            <a:endParaRPr lang="de-AT" sz="1600" b="1" dirty="0"/>
          </a:p>
        </p:txBody>
      </p:sp>
      <p:sp>
        <p:nvSpPr>
          <p:cNvPr id="7" name="Textfeld 6">
            <a:extLst>
              <a:ext uri="{FF2B5EF4-FFF2-40B4-BE49-F238E27FC236}">
                <a16:creationId xmlns:a16="http://schemas.microsoft.com/office/drawing/2014/main" id="{3FDBDCD9-6895-4F2B-9722-FA06162060BE}"/>
              </a:ext>
            </a:extLst>
          </p:cNvPr>
          <p:cNvSpPr txBox="1"/>
          <p:nvPr/>
        </p:nvSpPr>
        <p:spPr>
          <a:xfrm>
            <a:off x="5820426" y="1977126"/>
            <a:ext cx="2376264" cy="300082"/>
          </a:xfrm>
          <a:prstGeom prst="rect">
            <a:avLst/>
          </a:prstGeom>
          <a:noFill/>
        </p:spPr>
        <p:txBody>
          <a:bodyPr wrap="square" rtlCol="0">
            <a:spAutoFit/>
          </a:bodyPr>
          <a:lstStyle/>
          <a:p>
            <a:endParaRPr lang="de-AT" sz="1350" dirty="0"/>
          </a:p>
        </p:txBody>
      </p:sp>
      <p:pic>
        <p:nvPicPr>
          <p:cNvPr id="12" name="Grafik 11">
            <a:extLst>
              <a:ext uri="{FF2B5EF4-FFF2-40B4-BE49-F238E27FC236}">
                <a16:creationId xmlns:a16="http://schemas.microsoft.com/office/drawing/2014/main" id="{4A21E74B-04B6-449C-8046-AD6CCDA36CE5}"/>
              </a:ext>
            </a:extLst>
          </p:cNvPr>
          <p:cNvPicPr>
            <a:picLocks noChangeAspect="1"/>
          </p:cNvPicPr>
          <p:nvPr/>
        </p:nvPicPr>
        <p:blipFill>
          <a:blip r:embed="rId4"/>
          <a:stretch>
            <a:fillRect/>
          </a:stretch>
        </p:blipFill>
        <p:spPr>
          <a:xfrm>
            <a:off x="5982714" y="2125142"/>
            <a:ext cx="1826683" cy="1826683"/>
          </a:xfrm>
          <a:prstGeom prst="rect">
            <a:avLst/>
          </a:prstGeom>
        </p:spPr>
      </p:pic>
      <p:sp>
        <p:nvSpPr>
          <p:cNvPr id="5" name="Rechteck 4">
            <a:extLst>
              <a:ext uri="{FF2B5EF4-FFF2-40B4-BE49-F238E27FC236}">
                <a16:creationId xmlns:a16="http://schemas.microsoft.com/office/drawing/2014/main" id="{91938E85-34D4-4630-AC22-F4CE75782503}"/>
              </a:ext>
            </a:extLst>
          </p:cNvPr>
          <p:cNvSpPr/>
          <p:nvPr/>
        </p:nvSpPr>
        <p:spPr>
          <a:xfrm rot="16200000">
            <a:off x="-588360" y="4778959"/>
            <a:ext cx="1392163" cy="215444"/>
          </a:xfrm>
          <a:prstGeom prst="rect">
            <a:avLst/>
          </a:prstGeom>
        </p:spPr>
        <p:txBody>
          <a:bodyPr wrap="square">
            <a:spAutoFit/>
          </a:bodyPr>
          <a:lstStyle/>
          <a:p>
            <a:pPr lvl="0"/>
            <a:r>
              <a:rPr lang="de-AT" sz="800" dirty="0">
                <a:solidFill>
                  <a:prstClr val="black"/>
                </a:solidFill>
              </a:rPr>
              <a:t>© </a:t>
            </a:r>
            <a:r>
              <a:rPr lang="de-AT" sz="800" dirty="0" err="1">
                <a:solidFill>
                  <a:prstClr val="black"/>
                </a:solidFill>
              </a:rPr>
              <a:t>strichfiguren</a:t>
            </a:r>
            <a:r>
              <a:rPr lang="de-AT" sz="800" dirty="0">
                <a:solidFill>
                  <a:prstClr val="black"/>
                </a:solidFill>
              </a:rPr>
              <a:t>/Adobe Stock </a:t>
            </a:r>
          </a:p>
        </p:txBody>
      </p:sp>
      <p:pic>
        <p:nvPicPr>
          <p:cNvPr id="8" name="Grafik 7">
            <a:extLst>
              <a:ext uri="{FF2B5EF4-FFF2-40B4-BE49-F238E27FC236}">
                <a16:creationId xmlns:a16="http://schemas.microsoft.com/office/drawing/2014/main" id="{6ABDA62C-7CB4-4FA2-B417-6FDDC84AC8B2}"/>
              </a:ext>
            </a:extLst>
          </p:cNvPr>
          <p:cNvPicPr>
            <a:picLocks noChangeAspect="1"/>
          </p:cNvPicPr>
          <p:nvPr/>
        </p:nvPicPr>
        <p:blipFill>
          <a:blip r:embed="rId5"/>
          <a:stretch>
            <a:fillRect/>
          </a:stretch>
        </p:blipFill>
        <p:spPr>
          <a:xfrm>
            <a:off x="7794624" y="5056242"/>
            <a:ext cx="1372221" cy="1362598"/>
          </a:xfrm>
          <a:prstGeom prst="rect">
            <a:avLst/>
          </a:prstGeom>
        </p:spPr>
      </p:pic>
      <p:sp>
        <p:nvSpPr>
          <p:cNvPr id="9" name="Textfeld 8">
            <a:extLst>
              <a:ext uri="{FF2B5EF4-FFF2-40B4-BE49-F238E27FC236}">
                <a16:creationId xmlns:a16="http://schemas.microsoft.com/office/drawing/2014/main" id="{67C77DE0-EFDD-4C3C-A9C0-C631201C236A}"/>
              </a:ext>
            </a:extLst>
          </p:cNvPr>
          <p:cNvSpPr txBox="1"/>
          <p:nvPr/>
        </p:nvSpPr>
        <p:spPr>
          <a:xfrm>
            <a:off x="3553905" y="5414375"/>
            <a:ext cx="4091233" cy="646331"/>
          </a:xfrm>
          <a:prstGeom prst="rect">
            <a:avLst/>
          </a:prstGeom>
          <a:noFill/>
        </p:spPr>
        <p:txBody>
          <a:bodyPr wrap="square" rtlCol="0">
            <a:spAutoFit/>
          </a:bodyPr>
          <a:lstStyle/>
          <a:p>
            <a:r>
              <a:rPr lang="de-AT" dirty="0"/>
              <a:t>Weiterführende Infos bei saferinternet.at</a:t>
            </a:r>
          </a:p>
          <a:p>
            <a:r>
              <a:rPr lang="de-AT" dirty="0"/>
              <a:t>www.saferinternet.at/zielgruppen/eltern</a:t>
            </a:r>
          </a:p>
        </p:txBody>
      </p:sp>
    </p:spTree>
    <p:extLst>
      <p:ext uri="{BB962C8B-B14F-4D97-AF65-F5344CB8AC3E}">
        <p14:creationId xmlns:p14="http://schemas.microsoft.com/office/powerpoint/2010/main" val="28397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 seconds on the internet">
            <a:extLst>
              <a:ext uri="{FF2B5EF4-FFF2-40B4-BE49-F238E27FC236}">
                <a16:creationId xmlns:a16="http://schemas.microsoft.com/office/drawing/2014/main" id="{9CC03C81-7FE3-4A2F-ABEB-8C2B0F8324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9321" y="804543"/>
            <a:ext cx="5248913" cy="5248913"/>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4E6EC9FF-823B-4E5F-8BDD-DD418A8ADF80}"/>
              </a:ext>
            </a:extLst>
          </p:cNvPr>
          <p:cNvSpPr/>
          <p:nvPr/>
        </p:nvSpPr>
        <p:spPr bwMode="auto">
          <a:xfrm rot="16200000">
            <a:off x="4638953" y="1487550"/>
            <a:ext cx="1188132" cy="1512168"/>
          </a:xfrm>
          <a:prstGeom prst="ellipse">
            <a:avLst/>
          </a:prstGeom>
          <a:noFill/>
          <a:ln w="76200" cap="flat" cmpd="sng" algn="ctr">
            <a:solidFill>
              <a:srgbClr val="FFC000"/>
            </a:solidFill>
            <a:prstDash val="solid"/>
            <a:round/>
            <a:headEnd type="none" w="med" len="med"/>
            <a:tailEnd type="none" w="med" len="med"/>
          </a:ln>
          <a:effectLst/>
        </p:spPr>
        <p:txBody>
          <a:bodyPr vert="vert"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de-AT" sz="1500">
              <a:latin typeface="Arial" charset="0"/>
            </a:endParaRPr>
          </a:p>
        </p:txBody>
      </p:sp>
    </p:spTree>
    <p:extLst>
      <p:ext uri="{BB962C8B-B14F-4D97-AF65-F5344CB8AC3E}">
        <p14:creationId xmlns:p14="http://schemas.microsoft.com/office/powerpoint/2010/main" val="29732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957" y="1157520"/>
            <a:ext cx="7128315" cy="594122"/>
          </a:xfrm>
        </p:spPr>
        <p:txBody>
          <a:bodyPr>
            <a:noAutofit/>
          </a:bodyPr>
          <a:lstStyle/>
          <a:p>
            <a:r>
              <a:rPr lang="de-AT" altLang="de-DE" sz="2800" b="1" dirty="0"/>
              <a:t>4. Ausreichend andere Erfahrungen ermöglichen</a:t>
            </a:r>
            <a:endParaRPr lang="de-AT" sz="2800" b="1" dirty="0"/>
          </a:p>
        </p:txBody>
      </p:sp>
      <p:sp>
        <p:nvSpPr>
          <p:cNvPr id="3" name="Inhaltsplatzhalter 2"/>
          <p:cNvSpPr>
            <a:spLocks noGrp="1"/>
          </p:cNvSpPr>
          <p:nvPr>
            <p:ph idx="1"/>
          </p:nvPr>
        </p:nvSpPr>
        <p:spPr>
          <a:xfrm>
            <a:off x="1520382" y="1970839"/>
            <a:ext cx="6048375" cy="3618309"/>
          </a:xfrm>
        </p:spPr>
        <p:txBody>
          <a:bodyPr>
            <a:normAutofit lnSpcReduction="10000"/>
          </a:bodyPr>
          <a:lstStyle/>
          <a:p>
            <a:pPr marL="17550" indent="0">
              <a:lnSpc>
                <a:spcPct val="150000"/>
              </a:lnSpc>
              <a:spcBef>
                <a:spcPts val="400"/>
              </a:spcBef>
              <a:spcAft>
                <a:spcPts val="400"/>
              </a:spcAft>
              <a:buNone/>
            </a:pPr>
            <a:r>
              <a:rPr lang="de-AT" altLang="de-DE" sz="1800" dirty="0"/>
              <a:t>Erfahrungen mit allen Sinnen</a:t>
            </a:r>
          </a:p>
          <a:p>
            <a:pPr marL="17550" indent="0">
              <a:lnSpc>
                <a:spcPct val="150000"/>
              </a:lnSpc>
              <a:spcBef>
                <a:spcPts val="400"/>
              </a:spcBef>
              <a:spcAft>
                <a:spcPts val="400"/>
              </a:spcAft>
              <a:buNone/>
            </a:pPr>
            <a:r>
              <a:rPr lang="de-AT" altLang="de-DE" sz="1800" dirty="0"/>
              <a:t>Gemeinsame Aktivitäten</a:t>
            </a:r>
            <a:endParaRPr lang="de-AT" altLang="de-DE" sz="1800" i="1" dirty="0"/>
          </a:p>
          <a:p>
            <a:pPr marL="17550" indent="0">
              <a:lnSpc>
                <a:spcPct val="150000"/>
              </a:lnSpc>
              <a:spcBef>
                <a:spcPts val="400"/>
              </a:spcBef>
              <a:spcAft>
                <a:spcPts val="400"/>
              </a:spcAft>
              <a:buNone/>
            </a:pPr>
            <a:r>
              <a:rPr lang="de-AT" altLang="de-DE" sz="1800" dirty="0"/>
              <a:t>Bewegung</a:t>
            </a:r>
          </a:p>
          <a:p>
            <a:pPr marL="17550" indent="0">
              <a:lnSpc>
                <a:spcPct val="150000"/>
              </a:lnSpc>
              <a:spcBef>
                <a:spcPts val="400"/>
              </a:spcBef>
              <a:spcAft>
                <a:spcPts val="400"/>
              </a:spcAft>
              <a:buNone/>
            </a:pPr>
            <a:r>
              <a:rPr lang="de-AT" altLang="de-DE" sz="1800" dirty="0"/>
              <a:t>Naturerfahrungen</a:t>
            </a:r>
          </a:p>
          <a:p>
            <a:pPr marL="17550" indent="0">
              <a:lnSpc>
                <a:spcPct val="150000"/>
              </a:lnSpc>
              <a:spcBef>
                <a:spcPts val="400"/>
              </a:spcBef>
              <a:spcAft>
                <a:spcPts val="400"/>
              </a:spcAft>
              <a:buNone/>
            </a:pPr>
            <a:r>
              <a:rPr lang="de-AT" altLang="de-DE" sz="1800" dirty="0"/>
              <a:t>Soziale Alltagserfahrungen</a:t>
            </a:r>
          </a:p>
          <a:p>
            <a:pPr marL="17550" indent="0">
              <a:lnSpc>
                <a:spcPct val="150000"/>
              </a:lnSpc>
              <a:spcBef>
                <a:spcPts val="400"/>
              </a:spcBef>
              <a:spcAft>
                <a:spcPts val="400"/>
              </a:spcAft>
              <a:buNone/>
            </a:pPr>
            <a:r>
              <a:rPr lang="de-AT" altLang="de-DE" sz="1800" dirty="0"/>
              <a:t>Mithilfe im Haushalt</a:t>
            </a:r>
          </a:p>
          <a:p>
            <a:pPr marL="17550" indent="0">
              <a:lnSpc>
                <a:spcPct val="150000"/>
              </a:lnSpc>
              <a:spcBef>
                <a:spcPts val="400"/>
              </a:spcBef>
              <a:spcAft>
                <a:spcPts val="400"/>
              </a:spcAft>
              <a:buNone/>
            </a:pPr>
            <a:r>
              <a:rPr lang="de-AT" altLang="de-DE" sz="1800" dirty="0"/>
              <a:t>Langeweile aushalten</a:t>
            </a:r>
          </a:p>
          <a:p>
            <a:pPr marL="0" indent="0">
              <a:spcBef>
                <a:spcPts val="450"/>
              </a:spcBef>
              <a:spcAft>
                <a:spcPts val="450"/>
              </a:spcAft>
            </a:pPr>
            <a:endParaRPr lang="de-AT" altLang="de-DE" dirty="0"/>
          </a:p>
          <a:p>
            <a:pPr>
              <a:spcBef>
                <a:spcPct val="0"/>
              </a:spcBef>
              <a:buFont typeface="Arial" panose="020B0604020202020204" pitchFamily="34" charset="0"/>
              <a:buChar char="•"/>
            </a:pPr>
            <a:endParaRPr lang="de-AT" altLang="de-DE" dirty="0"/>
          </a:p>
          <a:p>
            <a:pPr marL="0" indent="0"/>
            <a:endParaRPr lang="de-AT" dirty="0"/>
          </a:p>
        </p:txBody>
      </p:sp>
      <p:sp>
        <p:nvSpPr>
          <p:cNvPr id="6" name="Textfeld 5">
            <a:extLst>
              <a:ext uri="{FF2B5EF4-FFF2-40B4-BE49-F238E27FC236}">
                <a16:creationId xmlns:a16="http://schemas.microsoft.com/office/drawing/2014/main" id="{F5CDF964-9A10-412B-AB3F-D1FED79229D4}"/>
              </a:ext>
            </a:extLst>
          </p:cNvPr>
          <p:cNvSpPr txBox="1"/>
          <p:nvPr/>
        </p:nvSpPr>
        <p:spPr>
          <a:xfrm>
            <a:off x="5496390" y="2247156"/>
            <a:ext cx="2376264" cy="300082"/>
          </a:xfrm>
          <a:prstGeom prst="rect">
            <a:avLst/>
          </a:prstGeom>
          <a:noFill/>
        </p:spPr>
        <p:txBody>
          <a:bodyPr wrap="square" rtlCol="0">
            <a:spAutoFit/>
          </a:bodyPr>
          <a:lstStyle/>
          <a:p>
            <a:endParaRPr lang="de-AT" sz="1350" dirty="0"/>
          </a:p>
        </p:txBody>
      </p:sp>
      <p:sp>
        <p:nvSpPr>
          <p:cNvPr id="7" name="Textfeld 6">
            <a:extLst>
              <a:ext uri="{FF2B5EF4-FFF2-40B4-BE49-F238E27FC236}">
                <a16:creationId xmlns:a16="http://schemas.microsoft.com/office/drawing/2014/main" id="{E42509AB-96DB-4AD7-B189-51B6A90DC6F5}"/>
              </a:ext>
            </a:extLst>
          </p:cNvPr>
          <p:cNvSpPr txBox="1"/>
          <p:nvPr/>
        </p:nvSpPr>
        <p:spPr>
          <a:xfrm>
            <a:off x="5490102" y="2240868"/>
            <a:ext cx="2376264" cy="300082"/>
          </a:xfrm>
          <a:prstGeom prst="rect">
            <a:avLst/>
          </a:prstGeom>
          <a:noFill/>
        </p:spPr>
        <p:txBody>
          <a:bodyPr wrap="square" rtlCol="0">
            <a:spAutoFit/>
          </a:bodyPr>
          <a:lstStyle/>
          <a:p>
            <a:endParaRPr lang="de-AT" sz="1350" dirty="0"/>
          </a:p>
        </p:txBody>
      </p:sp>
      <p:sp>
        <p:nvSpPr>
          <p:cNvPr id="8" name="Textfeld 7">
            <a:extLst>
              <a:ext uri="{FF2B5EF4-FFF2-40B4-BE49-F238E27FC236}">
                <a16:creationId xmlns:a16="http://schemas.microsoft.com/office/drawing/2014/main" id="{2DB054F3-7804-4A45-85B6-A45C6737A924}"/>
              </a:ext>
            </a:extLst>
          </p:cNvPr>
          <p:cNvSpPr txBox="1"/>
          <p:nvPr/>
        </p:nvSpPr>
        <p:spPr>
          <a:xfrm>
            <a:off x="5492838" y="2247156"/>
            <a:ext cx="2376264" cy="300082"/>
          </a:xfrm>
          <a:prstGeom prst="rect">
            <a:avLst/>
          </a:prstGeom>
          <a:noFill/>
        </p:spPr>
        <p:txBody>
          <a:bodyPr wrap="square" rtlCol="0">
            <a:spAutoFit/>
          </a:bodyPr>
          <a:lstStyle/>
          <a:p>
            <a:endParaRPr lang="de-AT" sz="1350" dirty="0"/>
          </a:p>
        </p:txBody>
      </p:sp>
      <p:pic>
        <p:nvPicPr>
          <p:cNvPr id="9" name="Grafik 8">
            <a:extLst>
              <a:ext uri="{FF2B5EF4-FFF2-40B4-BE49-F238E27FC236}">
                <a16:creationId xmlns:a16="http://schemas.microsoft.com/office/drawing/2014/main" id="{3BAD5BFF-452E-47D6-9CBA-61A4F18A5879}"/>
              </a:ext>
            </a:extLst>
          </p:cNvPr>
          <p:cNvPicPr>
            <a:picLocks noChangeAspect="1"/>
          </p:cNvPicPr>
          <p:nvPr/>
        </p:nvPicPr>
        <p:blipFill>
          <a:blip r:embed="rId3"/>
          <a:stretch>
            <a:fillRect/>
          </a:stretch>
        </p:blipFill>
        <p:spPr>
          <a:xfrm>
            <a:off x="5156342" y="2324018"/>
            <a:ext cx="2947731" cy="2455333"/>
          </a:xfrm>
          <a:prstGeom prst="rect">
            <a:avLst/>
          </a:prstGeom>
        </p:spPr>
      </p:pic>
    </p:spTree>
    <p:extLst>
      <p:ext uri="{BB962C8B-B14F-4D97-AF65-F5344CB8AC3E}">
        <p14:creationId xmlns:p14="http://schemas.microsoft.com/office/powerpoint/2010/main" val="39531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800" b="1" dirty="0"/>
              <a:t>5. Vorbild sein</a:t>
            </a:r>
          </a:p>
        </p:txBody>
      </p:sp>
      <p:sp>
        <p:nvSpPr>
          <p:cNvPr id="5" name="Rechteck 4"/>
          <p:cNvSpPr/>
          <p:nvPr/>
        </p:nvSpPr>
        <p:spPr>
          <a:xfrm>
            <a:off x="4409982" y="2718863"/>
            <a:ext cx="2902632" cy="1754326"/>
          </a:xfrm>
          <a:prstGeom prst="rect">
            <a:avLst/>
          </a:prstGeom>
        </p:spPr>
        <p:txBody>
          <a:bodyPr wrap="square">
            <a:spAutoFit/>
          </a:bodyPr>
          <a:lstStyle/>
          <a:p>
            <a:r>
              <a:rPr lang="de-DE" altLang="de-DE" b="1" i="1" dirty="0"/>
              <a:t>„Wir können Kinder</a:t>
            </a:r>
          </a:p>
          <a:p>
            <a:r>
              <a:rPr lang="de-DE" altLang="de-DE" b="1" i="1" dirty="0"/>
              <a:t>nicht erziehen,</a:t>
            </a:r>
          </a:p>
          <a:p>
            <a:r>
              <a:rPr lang="de-DE" altLang="de-DE" b="1" i="1" dirty="0"/>
              <a:t>die machen uns eh</a:t>
            </a:r>
          </a:p>
          <a:p>
            <a:r>
              <a:rPr lang="de-DE" altLang="de-DE" b="1" i="1" dirty="0"/>
              <a:t>alles nach.“</a:t>
            </a:r>
          </a:p>
          <a:p>
            <a:endParaRPr lang="de-DE" altLang="de-DE" b="1" dirty="0"/>
          </a:p>
          <a:p>
            <a:r>
              <a:rPr lang="de-DE" altLang="de-DE" b="1" dirty="0"/>
              <a:t>		</a:t>
            </a:r>
            <a:r>
              <a:rPr lang="de-DE" altLang="de-DE" sz="1350" b="1" dirty="0"/>
              <a:t>Karl Valentin</a:t>
            </a:r>
          </a:p>
        </p:txBody>
      </p:sp>
      <p:pic>
        <p:nvPicPr>
          <p:cNvPr id="7" name="Inhaltsplatzhalter 4">
            <a:extLst>
              <a:ext uri="{FF2B5EF4-FFF2-40B4-BE49-F238E27FC236}">
                <a16:creationId xmlns:a16="http://schemas.microsoft.com/office/drawing/2014/main" id="{084EAFBE-F230-4B06-A316-1AA74D354717}"/>
              </a:ext>
            </a:extLst>
          </p:cNvPr>
          <p:cNvPicPr>
            <a:picLocks noGrp="1" noChangeAspect="1"/>
          </p:cNvPicPr>
          <p:nvPr>
            <p:ph idx="1"/>
          </p:nvPr>
        </p:nvPicPr>
        <p:blipFill>
          <a:blip r:embed="rId3"/>
          <a:stretch>
            <a:fillRect/>
          </a:stretch>
        </p:blipFill>
        <p:spPr>
          <a:xfrm>
            <a:off x="764196" y="2538199"/>
            <a:ext cx="3207104" cy="2159721"/>
          </a:xfrm>
          <a:prstGeom prst="rect">
            <a:avLst/>
          </a:prstGeom>
        </p:spPr>
      </p:pic>
      <p:sp>
        <p:nvSpPr>
          <p:cNvPr id="8" name="Rechteck 7">
            <a:extLst>
              <a:ext uri="{FF2B5EF4-FFF2-40B4-BE49-F238E27FC236}">
                <a16:creationId xmlns:a16="http://schemas.microsoft.com/office/drawing/2014/main" id="{D9792E47-7C3E-43F4-99DF-9FA114B2DBBD}"/>
              </a:ext>
            </a:extLst>
          </p:cNvPr>
          <p:cNvSpPr/>
          <p:nvPr/>
        </p:nvSpPr>
        <p:spPr>
          <a:xfrm rot="16200000">
            <a:off x="-595355" y="4756286"/>
            <a:ext cx="1406154" cy="215444"/>
          </a:xfrm>
          <a:prstGeom prst="rect">
            <a:avLst/>
          </a:prstGeom>
        </p:spPr>
        <p:txBody>
          <a:bodyPr wrap="none">
            <a:spAutoFit/>
          </a:bodyPr>
          <a:lstStyle/>
          <a:p>
            <a:pPr lvl="0"/>
            <a:r>
              <a:rPr lang="de-AT" sz="800" dirty="0">
                <a:solidFill>
                  <a:prstClr val="black"/>
                </a:solidFill>
              </a:rPr>
              <a:t>© </a:t>
            </a:r>
            <a:r>
              <a:rPr lang="de-AT" sz="800" dirty="0" err="1">
                <a:solidFill>
                  <a:prstClr val="black"/>
                </a:solidFill>
              </a:rPr>
              <a:t>strichfiguren</a:t>
            </a:r>
            <a:r>
              <a:rPr lang="de-AT" sz="800" dirty="0">
                <a:solidFill>
                  <a:prstClr val="black"/>
                </a:solidFill>
              </a:rPr>
              <a:t>/Adobe Stock </a:t>
            </a:r>
          </a:p>
        </p:txBody>
      </p:sp>
    </p:spTree>
    <p:extLst>
      <p:ext uri="{BB962C8B-B14F-4D97-AF65-F5344CB8AC3E}">
        <p14:creationId xmlns:p14="http://schemas.microsoft.com/office/powerpoint/2010/main" val="380624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de-DE" altLang="de-DE" dirty="0"/>
              <a:t>Elterntipps:</a:t>
            </a:r>
          </a:p>
        </p:txBody>
      </p:sp>
      <p:sp>
        <p:nvSpPr>
          <p:cNvPr id="53251" name="Rectangle 3"/>
          <p:cNvSpPr>
            <a:spLocks noGrp="1" noChangeArrowheads="1"/>
          </p:cNvSpPr>
          <p:nvPr>
            <p:ph idx="4294967295"/>
          </p:nvPr>
        </p:nvSpPr>
        <p:spPr>
          <a:xfrm>
            <a:off x="285750" y="1526496"/>
            <a:ext cx="8229600" cy="790575"/>
          </a:xfrm>
        </p:spPr>
        <p:txBody>
          <a:bodyPr/>
          <a:lstStyle/>
          <a:p>
            <a:pPr marL="0" indent="0" algn="ctr" eaLnBrk="1" hangingPunct="1">
              <a:lnSpc>
                <a:spcPct val="120000"/>
              </a:lnSpc>
              <a:buNone/>
            </a:pPr>
            <a:r>
              <a:rPr lang="de-DE" altLang="de-DE" sz="3600" b="1" dirty="0"/>
              <a:t>Vielen Dank für Ihre Aufmerksamkeit!</a:t>
            </a:r>
          </a:p>
          <a:p>
            <a:pPr marL="0" indent="0" algn="ctr" eaLnBrk="1" hangingPunct="1">
              <a:lnSpc>
                <a:spcPct val="90000"/>
              </a:lnSpc>
              <a:buNone/>
            </a:pPr>
            <a:endParaRPr lang="de-DE" altLang="de-DE" sz="3200" dirty="0"/>
          </a:p>
        </p:txBody>
      </p:sp>
      <p:sp>
        <p:nvSpPr>
          <p:cNvPr id="53252" name="Foliennummernplatzhalter 5"/>
          <p:cNvSpPr txBox="1">
            <a:spLocks noGrp="1"/>
          </p:cNvSpPr>
          <p:nvPr/>
        </p:nvSpPr>
        <p:spPr bwMode="auto">
          <a:xfrm>
            <a:off x="7010400" y="6524625"/>
            <a:ext cx="2133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Font typeface="Wingdings" pitchFamily="2" charset="2"/>
              <a:buChar char="ü"/>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pPr>
            <a:fld id="{CFF8BAAD-25B8-44B1-AD4B-706AB91B79DB}" type="slidenum">
              <a:rPr lang="de-DE" altLang="de-DE" sz="800"/>
              <a:pPr algn="r" eaLnBrk="1" hangingPunct="1">
                <a:spcBef>
                  <a:spcPct val="0"/>
                </a:spcBef>
              </a:pPr>
              <a:t>42</a:t>
            </a:fld>
            <a:endParaRPr lang="de-DE" altLang="de-DE" sz="800"/>
          </a:p>
        </p:txBody>
      </p:sp>
      <p:sp>
        <p:nvSpPr>
          <p:cNvPr id="53253" name="Rectangle 7"/>
          <p:cNvSpPr>
            <a:spLocks noChangeArrowheads="1"/>
          </p:cNvSpPr>
          <p:nvPr/>
        </p:nvSpPr>
        <p:spPr bwMode="auto">
          <a:xfrm>
            <a:off x="1263936" y="2388508"/>
            <a:ext cx="640873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Font typeface="Wingdings" pitchFamily="2" charset="2"/>
              <a:buChar char="ü"/>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pPr>
            <a:r>
              <a:rPr lang="de-DE" altLang="de-DE" sz="2800" b="1" dirty="0"/>
              <a:t>Mag. Peter Eberle, MA</a:t>
            </a:r>
          </a:p>
          <a:p>
            <a:pPr algn="ctr" eaLnBrk="1" hangingPunct="1">
              <a:spcBef>
                <a:spcPct val="0"/>
              </a:spcBef>
            </a:pPr>
            <a:r>
              <a:rPr lang="de-DE" altLang="de-DE" sz="2800" b="1" dirty="0"/>
              <a:t>peter.eberle@praevention.at</a:t>
            </a:r>
          </a:p>
          <a:p>
            <a:pPr algn="ctr" eaLnBrk="1" hangingPunct="1">
              <a:spcBef>
                <a:spcPct val="0"/>
              </a:spcBef>
            </a:pPr>
            <a:r>
              <a:rPr lang="de-DE" altLang="de-DE" sz="2800" b="1" dirty="0"/>
              <a:t>0732 / 77 89 36 - 27 </a:t>
            </a:r>
          </a:p>
          <a:p>
            <a:pPr algn="ctr" eaLnBrk="1" hangingPunct="1">
              <a:spcBef>
                <a:spcPct val="0"/>
              </a:spcBef>
            </a:pPr>
            <a:endParaRPr lang="de-DE" altLang="de-DE" sz="2800" b="1" dirty="0">
              <a:solidFill>
                <a:srgbClr val="0070C0"/>
              </a:solidFill>
            </a:endParaRPr>
          </a:p>
          <a:p>
            <a:pPr algn="ctr" eaLnBrk="1" hangingPunct="1">
              <a:spcBef>
                <a:spcPct val="0"/>
              </a:spcBef>
            </a:pPr>
            <a:r>
              <a:rPr lang="de-DE" altLang="de-DE" sz="2800" b="1" dirty="0">
                <a:solidFill>
                  <a:srgbClr val="0070C0"/>
                </a:solidFill>
                <a:hlinkClick r:id="rId3"/>
              </a:rPr>
              <a:t>www.praevention.at</a:t>
            </a:r>
            <a:endParaRPr lang="de-DE" altLang="de-DE" sz="2800" b="1" dirty="0">
              <a:solidFill>
                <a:srgbClr val="0070C0"/>
              </a:solidFill>
            </a:endParaRPr>
          </a:p>
        </p:txBody>
      </p:sp>
      <p:sp>
        <p:nvSpPr>
          <p:cNvPr id="53254" name="AutoShape 8">
            <a:hlinkClick r:id="" action="ppaction://hlinkshowjump?jump=lastslideviewed" highlightClick="1"/>
          </p:cNvPr>
          <p:cNvSpPr>
            <a:spLocks noChangeArrowheads="1"/>
          </p:cNvSpPr>
          <p:nvPr/>
        </p:nvSpPr>
        <p:spPr bwMode="auto">
          <a:xfrm>
            <a:off x="8748713" y="6453188"/>
            <a:ext cx="395287" cy="404812"/>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Font typeface="Wingdings" pitchFamily="2" charset="2"/>
              <a:buChar char="ü"/>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de-DE" altLang="de-DE" sz="1200"/>
          </a:p>
        </p:txBody>
      </p:sp>
      <p:pic>
        <p:nvPicPr>
          <p:cNvPr id="7" name="Grafik 6">
            <a:extLst>
              <a:ext uri="{FF2B5EF4-FFF2-40B4-BE49-F238E27FC236}">
                <a16:creationId xmlns:a16="http://schemas.microsoft.com/office/drawing/2014/main" id="{F952FF9B-35B6-4D2B-897C-FF3D81D34FF5}"/>
              </a:ext>
            </a:extLst>
          </p:cNvPr>
          <p:cNvPicPr>
            <a:picLocks noChangeAspect="1"/>
          </p:cNvPicPr>
          <p:nvPr/>
        </p:nvPicPr>
        <p:blipFill>
          <a:blip r:embed="rId4"/>
          <a:stretch>
            <a:fillRect/>
          </a:stretch>
        </p:blipFill>
        <p:spPr>
          <a:xfrm>
            <a:off x="5347949" y="5012783"/>
            <a:ext cx="1102926" cy="1104605"/>
          </a:xfrm>
          <a:prstGeom prst="rect">
            <a:avLst/>
          </a:prstGeom>
        </p:spPr>
      </p:pic>
      <p:sp>
        <p:nvSpPr>
          <p:cNvPr id="2" name="Rechteck 1">
            <a:extLst>
              <a:ext uri="{FF2B5EF4-FFF2-40B4-BE49-F238E27FC236}">
                <a16:creationId xmlns:a16="http://schemas.microsoft.com/office/drawing/2014/main" id="{58898694-C56A-48CF-8A6B-1BEB55856128}"/>
              </a:ext>
            </a:extLst>
          </p:cNvPr>
          <p:cNvSpPr/>
          <p:nvPr/>
        </p:nvSpPr>
        <p:spPr>
          <a:xfrm>
            <a:off x="1963753" y="5331504"/>
            <a:ext cx="3384196" cy="400110"/>
          </a:xfrm>
          <a:prstGeom prst="rect">
            <a:avLst/>
          </a:prstGeom>
        </p:spPr>
        <p:txBody>
          <a:bodyPr wrap="none">
            <a:spAutoFit/>
          </a:bodyPr>
          <a:lstStyle/>
          <a:p>
            <a:r>
              <a:rPr lang="de-DE" altLang="de-DE" sz="2000" dirty="0"/>
              <a:t>Zusammenfassung Elterntipps:</a:t>
            </a:r>
            <a:endParaRPr lang="de-AT" sz="2000" dirty="0"/>
          </a:p>
        </p:txBody>
      </p:sp>
      <p:sp>
        <p:nvSpPr>
          <p:cNvPr id="3" name="Rechteck 2">
            <a:extLst>
              <a:ext uri="{FF2B5EF4-FFF2-40B4-BE49-F238E27FC236}">
                <a16:creationId xmlns:a16="http://schemas.microsoft.com/office/drawing/2014/main" id="{0B2BD9F5-3DB2-47FF-9242-71CA212D7965}"/>
              </a:ext>
            </a:extLst>
          </p:cNvPr>
          <p:cNvSpPr/>
          <p:nvPr/>
        </p:nvSpPr>
        <p:spPr>
          <a:xfrm>
            <a:off x="1668545" y="4873658"/>
            <a:ext cx="4996206" cy="1357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47814" y="998935"/>
            <a:ext cx="5724525" cy="594122"/>
          </a:xfrm>
        </p:spPr>
        <p:txBody>
          <a:bodyPr>
            <a:normAutofit/>
          </a:bodyPr>
          <a:lstStyle/>
          <a:p>
            <a:pPr eaLnBrk="1" hangingPunct="1"/>
            <a:r>
              <a:rPr lang="de-DE" altLang="de-DE" sz="2800" b="1" dirty="0"/>
              <a:t>Die Mediendauer im Blick behalten</a:t>
            </a:r>
            <a:endParaRPr lang="de-AT" altLang="de-DE" sz="2800" b="1" dirty="0"/>
          </a:p>
        </p:txBody>
      </p:sp>
      <p:graphicFrame>
        <p:nvGraphicFramePr>
          <p:cNvPr id="99376" name="Group 48"/>
          <p:cNvGraphicFramePr>
            <a:graphicFrameLocks noGrp="1"/>
          </p:cNvGraphicFramePr>
          <p:nvPr>
            <p:ph idx="4294967295"/>
            <p:extLst/>
          </p:nvPr>
        </p:nvGraphicFramePr>
        <p:xfrm>
          <a:off x="1362857" y="2037867"/>
          <a:ext cx="6318648" cy="3431886"/>
        </p:xfrm>
        <a:graphic>
          <a:graphicData uri="http://schemas.openxmlformats.org/drawingml/2006/table">
            <a:tbl>
              <a:tblPr/>
              <a:tblGrid>
                <a:gridCol w="594122">
                  <a:extLst>
                    <a:ext uri="{9D8B030D-6E8A-4147-A177-3AD203B41FA5}">
                      <a16:colId xmlns:a16="http://schemas.microsoft.com/office/drawing/2014/main" val="20000"/>
                    </a:ext>
                  </a:extLst>
                </a:gridCol>
                <a:gridCol w="1350169">
                  <a:extLst>
                    <a:ext uri="{9D8B030D-6E8A-4147-A177-3AD203B41FA5}">
                      <a16:colId xmlns:a16="http://schemas.microsoft.com/office/drawing/2014/main" val="20001"/>
                    </a:ext>
                  </a:extLst>
                </a:gridCol>
                <a:gridCol w="2159794">
                  <a:extLst>
                    <a:ext uri="{9D8B030D-6E8A-4147-A177-3AD203B41FA5}">
                      <a16:colId xmlns:a16="http://schemas.microsoft.com/office/drawing/2014/main" val="20002"/>
                    </a:ext>
                  </a:extLst>
                </a:gridCol>
                <a:gridCol w="2214563">
                  <a:extLst>
                    <a:ext uri="{9D8B030D-6E8A-4147-A177-3AD203B41FA5}">
                      <a16:colId xmlns:a16="http://schemas.microsoft.com/office/drawing/2014/main" val="20003"/>
                    </a:ext>
                  </a:extLst>
                </a:gridCol>
              </a:tblGrid>
              <a:tr h="707106">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Alter</a:t>
                      </a:r>
                      <a:endParaRPr kumimoji="0" lang="de-AT" altLang="de-DE" sz="1100" b="1" i="0" u="none" strike="noStrike" cap="none" normalizeH="0" baseline="0" dirty="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a:ln>
                            <a:noFill/>
                          </a:ln>
                          <a:solidFill>
                            <a:schemeClr val="tx1"/>
                          </a:solidFill>
                          <a:effectLst/>
                          <a:latin typeface="Arial" charset="0"/>
                        </a:rPr>
                        <a:t>Tägliche max. „Mediendauer“ (Durchschnitt)</a:t>
                      </a:r>
                      <a:endParaRPr kumimoji="0" lang="de-AT" altLang="de-DE" sz="11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a:ln>
                            <a:noFill/>
                          </a:ln>
                          <a:solidFill>
                            <a:schemeClr val="tx1"/>
                          </a:solidFill>
                          <a:effectLst/>
                          <a:latin typeface="Arial" charset="0"/>
                        </a:rPr>
                        <a:t>Fernsehen, Video, Computerspiele</a:t>
                      </a:r>
                      <a:endParaRPr kumimoji="0" lang="de-AT" altLang="de-DE" sz="11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Internet</a:t>
                      </a:r>
                      <a:endParaRPr kumimoji="0" lang="de-AT" altLang="de-DE" sz="1100" b="1"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492">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3-5</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30 min</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Gemeinsam mit Eltern, vor allem am Anfang</a:t>
                      </a:r>
                      <a:endParaRPr kumimoji="0" lang="de-AT" altLang="de-DE" sz="1100" b="0"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Wenig interessant wg. mangelnder Lesefähigkeit</a:t>
                      </a:r>
                      <a:endParaRPr kumimoji="0" lang="de-AT" altLang="de-DE" sz="1100" b="0"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4709">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6-9</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45 min/Schultag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(5h / Woche)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Ab ca. 8 Jahren Zeitkonten für Mediennutzung</a:t>
                      </a:r>
                      <a:endParaRPr kumimoji="0" lang="de-AT" altLang="de-DE" sz="1100" b="0"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Eltern sollten Filme bzw. Spiele aussuchen bzw. kontrollieren.</a:t>
                      </a:r>
                      <a:endParaRPr kumimoji="0" lang="de-AT" altLang="de-DE" sz="1100" b="0"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Wenige Inhalte geeignet.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Immer gemeinsam mit den Eltern.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Spezielle </a:t>
                      </a:r>
                      <a:r>
                        <a:rPr kumimoji="0" lang="de-AT" altLang="de-DE" sz="1100" b="0" i="0" u="none" strike="noStrike" cap="none" normalizeH="0" baseline="0" dirty="0">
                          <a:ln>
                            <a:noFill/>
                          </a:ln>
                          <a:solidFill>
                            <a:schemeClr val="tx1"/>
                          </a:solidFill>
                          <a:effectLst/>
                          <a:latin typeface="Arial" charset="0"/>
                        </a:rPr>
                        <a:t>Kinderseiten nutzen.</a:t>
                      </a: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0672">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10-12</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60 min/Schultag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200" b="1" i="0" u="none" strike="noStrike" cap="none" normalizeH="0" baseline="0">
                          <a:ln>
                            <a:noFill/>
                          </a:ln>
                          <a:solidFill>
                            <a:schemeClr val="tx1"/>
                          </a:solidFill>
                          <a:effectLst/>
                          <a:latin typeface="Arial" charset="0"/>
                        </a:rPr>
                        <a:t>(10h / Woche)</a:t>
                      </a:r>
                      <a:endParaRPr kumimoji="0" lang="de-AT" altLang="de-DE" sz="1200" b="1"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Eltern sollten sich weiterhin interessieren und ggf. eingreifen</a:t>
                      </a:r>
                      <a:endParaRPr kumimoji="0" lang="de-AT" altLang="de-DE" sz="1100" b="0" i="0" u="none" strike="noStrike" cap="none" normalizeH="0" baseline="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buFont typeface="Wingdings" pitchFamily="2" charset="2"/>
                        <a:defRPr>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Eltern sollten ihre Kinder noch begleiten und sich weiterhin interessieren.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PC nach Möglichkeit „öffentlich aufstellen“ </a:t>
                      </a:r>
                      <a:r>
                        <a:rPr kumimoji="0" lang="de-DE" altLang="de-DE" sz="1100" b="0" i="0" u="none" strike="noStrike" cap="none" normalizeH="0" baseline="0" dirty="0">
                          <a:ln>
                            <a:noFill/>
                          </a:ln>
                          <a:solidFill>
                            <a:schemeClr val="tx1"/>
                          </a:solidFill>
                          <a:effectLst/>
                          <a:latin typeface="Arial" charset="0"/>
                          <a:sym typeface="Wingdings" pitchFamily="2" charset="2"/>
                        </a:rPr>
                        <a:t> Problem Smartphone</a:t>
                      </a:r>
                      <a:endParaRPr kumimoji="0" lang="de-DE" altLang="de-DE" sz="1100" b="0" i="0" u="none" strike="noStrike" cap="none" normalizeH="0" baseline="0" dirty="0">
                        <a:ln>
                          <a:noFill/>
                        </a:ln>
                        <a:solidFill>
                          <a:schemeClr val="tx1"/>
                        </a:solidFill>
                        <a:effectLst/>
                        <a:latin typeface="Arial" charset="0"/>
                      </a:endParaRPr>
                    </a:p>
                  </a:txBody>
                  <a:tcPr marL="68580" marR="68580" marT="34284" marB="342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942" name="Text Box 30"/>
          <p:cNvSpPr txBox="1">
            <a:spLocks noChangeArrowheads="1"/>
          </p:cNvSpPr>
          <p:nvPr/>
        </p:nvSpPr>
        <p:spPr bwMode="auto">
          <a:xfrm>
            <a:off x="1439466" y="4804172"/>
            <a:ext cx="62638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ü"/>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endParaRPr lang="de-DE" altLang="de-DE" sz="1050"/>
          </a:p>
        </p:txBody>
      </p:sp>
      <p:sp>
        <p:nvSpPr>
          <p:cNvPr id="38943" name="Text Box 31"/>
          <p:cNvSpPr txBox="1">
            <a:spLocks noChangeArrowheads="1"/>
          </p:cNvSpPr>
          <p:nvPr/>
        </p:nvSpPr>
        <p:spPr bwMode="auto">
          <a:xfrm>
            <a:off x="1439466" y="5319712"/>
            <a:ext cx="45291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ü"/>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endParaRPr lang="en-US" altLang="de-DE" sz="1350"/>
          </a:p>
        </p:txBody>
      </p:sp>
      <p:sp>
        <p:nvSpPr>
          <p:cNvPr id="38945" name="Text Box 33"/>
          <p:cNvSpPr txBox="1">
            <a:spLocks noChangeArrowheads="1"/>
          </p:cNvSpPr>
          <p:nvPr/>
        </p:nvSpPr>
        <p:spPr bwMode="auto">
          <a:xfrm>
            <a:off x="1547813" y="1625198"/>
            <a:ext cx="45127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ü"/>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pPr>
            <a:r>
              <a:rPr lang="de-DE" altLang="de-DE" sz="1500" dirty="0">
                <a:solidFill>
                  <a:schemeClr val="tx2"/>
                </a:solidFill>
              </a:rPr>
              <a:t>Empfehlungen für die tägliche max. „Mediendauer“</a:t>
            </a:r>
            <a:endParaRPr lang="de-AT" altLang="de-DE" sz="1500" dirty="0">
              <a:solidFill>
                <a:schemeClr val="tx2"/>
              </a:solidFill>
            </a:endParaRPr>
          </a:p>
        </p:txBody>
      </p:sp>
      <p:sp>
        <p:nvSpPr>
          <p:cNvPr id="3" name="Abgerundetes Rechteck 2"/>
          <p:cNvSpPr/>
          <p:nvPr/>
        </p:nvSpPr>
        <p:spPr bwMode="auto">
          <a:xfrm>
            <a:off x="3275616" y="3374906"/>
            <a:ext cx="4482498" cy="2052228"/>
          </a:xfrm>
          <a:prstGeom prst="roundRect">
            <a:avLst/>
          </a:prstGeom>
          <a:solidFill>
            <a:srgbClr val="00FF00">
              <a:alpha val="21176"/>
            </a:srgbClr>
          </a:solidFill>
          <a:ln w="50800" cap="flat" cmpd="sng" algn="ctr">
            <a:solidFill>
              <a:srgbClr val="00FF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de-AT" sz="1500">
              <a:latin typeface="Arial" charset="0"/>
            </a:endParaRPr>
          </a:p>
        </p:txBody>
      </p:sp>
    </p:spTree>
    <p:extLst>
      <p:ext uri="{BB962C8B-B14F-4D97-AF65-F5344CB8AC3E}">
        <p14:creationId xmlns:p14="http://schemas.microsoft.com/office/powerpoint/2010/main" val="191569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5653" y="143120"/>
            <a:ext cx="7886700" cy="994172"/>
          </a:xfrm>
        </p:spPr>
        <p:txBody>
          <a:bodyPr>
            <a:normAutofit/>
          </a:bodyPr>
          <a:lstStyle/>
          <a:p>
            <a:r>
              <a:rPr lang="de-DE" altLang="de-DE" sz="2800" b="1" dirty="0">
                <a:latin typeface="+mj-lt"/>
              </a:rPr>
              <a:t>Internetnutzung und Entwicklungsaufgaben</a:t>
            </a:r>
            <a:br>
              <a:rPr lang="de-DE" altLang="de-DE" sz="2800" b="1" dirty="0">
                <a:latin typeface="+mj-lt"/>
              </a:rPr>
            </a:br>
            <a:r>
              <a:rPr lang="de-DE" altLang="de-DE" sz="2800" b="1" dirty="0">
                <a:latin typeface="+mj-lt"/>
              </a:rPr>
              <a:t>im Jugendalter</a:t>
            </a:r>
          </a:p>
        </p:txBody>
      </p:sp>
      <p:pic>
        <p:nvPicPr>
          <p:cNvPr id="25603" name="Picture 3" descr="bootmodell3"/>
          <p:cNvPicPr>
            <a:picLocks noGrp="1" noChangeAspect="1" noChangeArrowheads="1"/>
          </p:cNvPicPr>
          <p:nvPr>
            <p:ph idx="4294967295"/>
          </p:nvPr>
        </p:nvPicPr>
        <p:blipFill>
          <a:blip r:embed="rId3">
            <a:lum bright="12000"/>
            <a:extLst>
              <a:ext uri="{28A0092B-C50C-407E-A947-70E740481C1C}">
                <a14:useLocalDpi xmlns:a14="http://schemas.microsoft.com/office/drawing/2010/main" val="0"/>
              </a:ext>
            </a:extLst>
          </a:blip>
          <a:srcRect l="13708" t="9540" r="12909" b="12486"/>
          <a:stretch>
            <a:fillRect/>
          </a:stretch>
        </p:blipFill>
        <p:spPr>
          <a:xfrm>
            <a:off x="722656" y="1303773"/>
            <a:ext cx="7792693" cy="4863459"/>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feld 1"/>
          <p:cNvSpPr txBox="1"/>
          <p:nvPr/>
        </p:nvSpPr>
        <p:spPr>
          <a:xfrm>
            <a:off x="6105483" y="5272120"/>
            <a:ext cx="1376363" cy="577081"/>
          </a:xfrm>
          <a:prstGeom prst="rect">
            <a:avLst/>
          </a:prstGeom>
          <a:noFill/>
        </p:spPr>
        <p:txBody>
          <a:bodyPr>
            <a:spAutoFit/>
          </a:bodyPr>
          <a:lstStyle/>
          <a:p>
            <a:pPr>
              <a:defRPr/>
            </a:pPr>
            <a:r>
              <a:rPr lang="de-AT" sz="1050" i="1" dirty="0">
                <a:solidFill>
                  <a:schemeClr val="tx1">
                    <a:lumMod val="75000"/>
                    <a:lumOff val="25000"/>
                  </a:schemeClr>
                </a:solidFill>
                <a:latin typeface="Arial Black" panose="020B0A04020102020204" pitchFamily="34" charset="0"/>
              </a:rPr>
              <a:t>Akzeptanz der körperlichen Veränderungen</a:t>
            </a:r>
          </a:p>
        </p:txBody>
      </p:sp>
      <p:sp>
        <p:nvSpPr>
          <p:cNvPr id="5" name="Textfeld 4"/>
          <p:cNvSpPr txBox="1"/>
          <p:nvPr/>
        </p:nvSpPr>
        <p:spPr>
          <a:xfrm>
            <a:off x="2327976" y="4317236"/>
            <a:ext cx="1243013" cy="415498"/>
          </a:xfrm>
          <a:prstGeom prst="rect">
            <a:avLst/>
          </a:prstGeom>
          <a:noFill/>
        </p:spPr>
        <p:txBody>
          <a:bodyPr>
            <a:spAutoFit/>
          </a:bodyPr>
          <a:lstStyle/>
          <a:p>
            <a:pPr>
              <a:defRPr/>
            </a:pPr>
            <a:r>
              <a:rPr lang="de-AT" sz="1050" i="1" dirty="0">
                <a:solidFill>
                  <a:schemeClr val="tx1">
                    <a:lumMod val="75000"/>
                    <a:lumOff val="25000"/>
                  </a:schemeClr>
                </a:solidFill>
                <a:latin typeface="Arial Black" panose="020B0A04020102020204" pitchFamily="34" charset="0"/>
              </a:rPr>
              <a:t>Identitäts-entwicklung</a:t>
            </a:r>
          </a:p>
        </p:txBody>
      </p:sp>
      <p:sp>
        <p:nvSpPr>
          <p:cNvPr id="6" name="Textfeld 5"/>
          <p:cNvSpPr txBox="1"/>
          <p:nvPr/>
        </p:nvSpPr>
        <p:spPr>
          <a:xfrm>
            <a:off x="4042746" y="5560660"/>
            <a:ext cx="1758200" cy="415498"/>
          </a:xfrm>
          <a:prstGeom prst="rect">
            <a:avLst/>
          </a:prstGeom>
          <a:noFill/>
        </p:spPr>
        <p:txBody>
          <a:bodyPr wrap="square">
            <a:spAutoFit/>
          </a:bodyPr>
          <a:lstStyle/>
          <a:p>
            <a:pPr>
              <a:defRPr/>
            </a:pPr>
            <a:r>
              <a:rPr lang="de-AT" sz="1050" i="1" dirty="0">
                <a:solidFill>
                  <a:schemeClr val="tx1">
                    <a:lumMod val="75000"/>
                    <a:lumOff val="25000"/>
                  </a:schemeClr>
                </a:solidFill>
                <a:latin typeface="Arial Black" panose="020B0A04020102020204" pitchFamily="34" charset="0"/>
              </a:rPr>
              <a:t>Tiefere Beziehungen zu Anderen</a:t>
            </a:r>
          </a:p>
        </p:txBody>
      </p:sp>
    </p:spTree>
    <p:extLst>
      <p:ext uri="{BB962C8B-B14F-4D97-AF65-F5344CB8AC3E}">
        <p14:creationId xmlns:p14="http://schemas.microsoft.com/office/powerpoint/2010/main" val="153963610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D809B-2BA6-5B31-3046-0FF27DFAEEBC}"/>
              </a:ext>
            </a:extLst>
          </p:cNvPr>
          <p:cNvSpPr>
            <a:spLocks noGrp="1"/>
          </p:cNvSpPr>
          <p:nvPr>
            <p:ph type="title"/>
          </p:nvPr>
        </p:nvSpPr>
        <p:spPr/>
        <p:txBody>
          <a:bodyPr/>
          <a:lstStyle/>
          <a:p>
            <a:endParaRPr lang="de-DE"/>
          </a:p>
        </p:txBody>
      </p:sp>
      <p:pic>
        <p:nvPicPr>
          <p:cNvPr id="4" name="Grafik 3">
            <a:extLst>
              <a:ext uri="{FF2B5EF4-FFF2-40B4-BE49-F238E27FC236}">
                <a16:creationId xmlns:a16="http://schemas.microsoft.com/office/drawing/2014/main" id="{D6609032-A227-4D6B-9D72-8480F0672A58}"/>
              </a:ext>
            </a:extLst>
          </p:cNvPr>
          <p:cNvPicPr>
            <a:picLocks noChangeAspect="1"/>
          </p:cNvPicPr>
          <p:nvPr/>
        </p:nvPicPr>
        <p:blipFill>
          <a:blip r:embed="rId2"/>
          <a:stretch>
            <a:fillRect/>
          </a:stretch>
        </p:blipFill>
        <p:spPr>
          <a:xfrm>
            <a:off x="5445636" y="3002741"/>
            <a:ext cx="1778351" cy="1781058"/>
          </a:xfrm>
          <a:prstGeom prst="rect">
            <a:avLst/>
          </a:prstGeom>
        </p:spPr>
      </p:pic>
      <p:sp>
        <p:nvSpPr>
          <p:cNvPr id="5" name="Rechteck 4">
            <a:extLst>
              <a:ext uri="{FF2B5EF4-FFF2-40B4-BE49-F238E27FC236}">
                <a16:creationId xmlns:a16="http://schemas.microsoft.com/office/drawing/2014/main" id="{1CA6A32A-82AA-4940-9BD9-71654306757A}"/>
              </a:ext>
            </a:extLst>
          </p:cNvPr>
          <p:cNvSpPr/>
          <p:nvPr/>
        </p:nvSpPr>
        <p:spPr>
          <a:xfrm>
            <a:off x="546754" y="2856322"/>
            <a:ext cx="6815579" cy="20738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Inhaltsplatzhalter 5">
            <a:extLst>
              <a:ext uri="{FF2B5EF4-FFF2-40B4-BE49-F238E27FC236}">
                <a16:creationId xmlns:a16="http://schemas.microsoft.com/office/drawing/2014/main" id="{460FBD31-190F-4C4F-8726-993CFB3BFF0E}"/>
              </a:ext>
            </a:extLst>
          </p:cNvPr>
          <p:cNvSpPr>
            <a:spLocks noGrp="1"/>
          </p:cNvSpPr>
          <p:nvPr>
            <p:ph idx="1"/>
          </p:nvPr>
        </p:nvSpPr>
        <p:spPr>
          <a:xfrm>
            <a:off x="628649" y="3553905"/>
            <a:ext cx="8147705" cy="2187019"/>
          </a:xfrm>
          <a:prstGeom prst="rect">
            <a:avLst/>
          </a:prstGeom>
        </p:spPr>
        <p:txBody>
          <a:bodyPr wrap="square">
            <a:spAutoFit/>
          </a:bodyPr>
          <a:lstStyle/>
          <a:p>
            <a:pPr marL="0" indent="0">
              <a:buNone/>
            </a:pPr>
            <a:r>
              <a:rPr lang="de-DE" altLang="de-DE" dirty="0"/>
              <a:t>Zusammenfassung Elterntipps:</a:t>
            </a:r>
          </a:p>
          <a:p>
            <a:pPr marL="0" indent="0">
              <a:buNone/>
            </a:pPr>
            <a:endParaRPr lang="de-DE" dirty="0"/>
          </a:p>
          <a:p>
            <a:pPr marL="0" indent="0">
              <a:buNone/>
            </a:pPr>
            <a:endParaRPr lang="de-DE" dirty="0"/>
          </a:p>
          <a:p>
            <a:pPr marL="0" indent="0">
              <a:buNone/>
            </a:pPr>
            <a:r>
              <a:rPr lang="de-AT" dirty="0"/>
              <a:t>www.praevention.at/fileadmin/user_upload/03_Familie/handy-computer-internet_tipps_2022.pdf</a:t>
            </a:r>
          </a:p>
        </p:txBody>
      </p:sp>
    </p:spTree>
    <p:extLst>
      <p:ext uri="{BB962C8B-B14F-4D97-AF65-F5344CB8AC3E}">
        <p14:creationId xmlns:p14="http://schemas.microsoft.com/office/powerpoint/2010/main" val="329528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80512" y="499314"/>
            <a:ext cx="5400675" cy="594122"/>
          </a:xfrm>
        </p:spPr>
        <p:txBody>
          <a:bodyPr/>
          <a:lstStyle/>
          <a:p>
            <a:pPr algn="ctr"/>
            <a:endParaRPr lang="de-DE" altLang="de-DE" dirty="0"/>
          </a:p>
        </p:txBody>
      </p:sp>
      <p:pic>
        <p:nvPicPr>
          <p:cNvPr id="44036" name="Picture 5" descr="1381404664957-testb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93057"/>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de-DE" sz="2800" b="1" dirty="0">
                <a:latin typeface="+mj-lt"/>
              </a:rPr>
              <a:t>Ist mein Kind fit für ein eigenes Smartphone?</a:t>
            </a:r>
            <a:endParaRPr lang="de-DE" altLang="de-DE" sz="2800" b="1" dirty="0">
              <a:latin typeface="+mj-lt"/>
            </a:endParaRPr>
          </a:p>
        </p:txBody>
      </p:sp>
      <p:sp>
        <p:nvSpPr>
          <p:cNvPr id="3" name="Inhaltsplatzhalter 2">
            <a:extLst>
              <a:ext uri="{FF2B5EF4-FFF2-40B4-BE49-F238E27FC236}">
                <a16:creationId xmlns:a16="http://schemas.microsoft.com/office/drawing/2014/main" id="{8DA98D8B-E89F-4932-A28B-AEB3E418F4D7}"/>
              </a:ext>
            </a:extLst>
          </p:cNvPr>
          <p:cNvSpPr>
            <a:spLocks noGrp="1"/>
          </p:cNvSpPr>
          <p:nvPr>
            <p:ph idx="12"/>
          </p:nvPr>
        </p:nvSpPr>
        <p:spPr/>
        <p:txBody>
          <a:bodyPr/>
          <a:lstStyle/>
          <a:p>
            <a:r>
              <a:rPr lang="de-AT" dirty="0"/>
              <a:t>Quelle: klicksafe.de</a:t>
            </a:r>
          </a:p>
        </p:txBody>
      </p:sp>
      <p:sp>
        <p:nvSpPr>
          <p:cNvPr id="5" name="Inhaltsplatzhalter 4">
            <a:extLst>
              <a:ext uri="{FF2B5EF4-FFF2-40B4-BE49-F238E27FC236}">
                <a16:creationId xmlns:a16="http://schemas.microsoft.com/office/drawing/2014/main" id="{496F317E-DA55-4C12-96B0-BE44BEEE56DB}"/>
              </a:ext>
            </a:extLst>
          </p:cNvPr>
          <p:cNvSpPr>
            <a:spLocks noGrp="1"/>
          </p:cNvSpPr>
          <p:nvPr>
            <p:ph idx="1"/>
          </p:nvPr>
        </p:nvSpPr>
        <p:spPr>
          <a:xfrm>
            <a:off x="628650" y="1690689"/>
            <a:ext cx="7886700" cy="4222749"/>
          </a:xfrm>
        </p:spPr>
        <p:txBody>
          <a:bodyPr/>
          <a:lstStyle/>
          <a:p>
            <a:r>
              <a:rPr lang="de-DE" sz="1600" dirty="0"/>
              <a:t>Vorsichtig mit eigenen Informationen/Fotos im Internet umgehen und wissen, was man lieber nicht teilen sollte</a:t>
            </a:r>
          </a:p>
          <a:p>
            <a:r>
              <a:rPr lang="de-DE" sz="1600" dirty="0"/>
              <a:t>Rechte anderer auch im Digitalen beachten (z. B. niemanden über Messenger beleidigen, Daten, Bilder und andere Informationen anderer nicht ungefragt weitergeben, Hass im Netz melden, usw.)</a:t>
            </a:r>
          </a:p>
          <a:p>
            <a:r>
              <a:rPr lang="de-DE" sz="1600" dirty="0"/>
              <a:t>Wissen, bei welchen Problemen man Eltern oder anderen Vertrauenspersonen Bescheid sagen sollte (ängstigende Nachrichten, Anfragen nach Adresse oder freizügigen Bildern, </a:t>
            </a:r>
            <a:r>
              <a:rPr lang="de-DE" sz="1600" dirty="0" err="1"/>
              <a:t>Abzock</a:t>
            </a:r>
            <a:r>
              <a:rPr lang="de-DE" sz="1600" dirty="0"/>
              <a:t>-Versuche etc.)</a:t>
            </a:r>
          </a:p>
          <a:p>
            <a:r>
              <a:rPr lang="de-DE" sz="1600" dirty="0"/>
              <a:t>Vereinbarte Regeln für die Handynutzung verstehen und akzeptieren (z. B. nicht am Esstisch, nach 21 Uhr Handy aus etc.)</a:t>
            </a:r>
          </a:p>
          <a:p>
            <a:r>
              <a:rPr lang="de-DE" sz="1600" dirty="0"/>
              <a:t>Handynutzung und Stellenwert des Handys im Alltag kritisch hinterfragen (vor allem hinsichtlich der Nutzungszeiten)</a:t>
            </a:r>
          </a:p>
          <a:p>
            <a:r>
              <a:rPr lang="de-DE" sz="1600" dirty="0"/>
              <a:t>Datenschutzrisiken und die Angemessenheit von App-Berechtigungen einschätzen; wissen, wo man sich hierzu informieren kann (z. B. in den AGB, in Foren etc.) und welche Einstellungsmöglichkeiten es gibt</a:t>
            </a:r>
          </a:p>
          <a:p>
            <a:r>
              <a:rPr lang="de-DE" sz="1600" dirty="0"/>
              <a:t>…….</a:t>
            </a:r>
          </a:p>
        </p:txBody>
      </p:sp>
    </p:spTree>
    <p:extLst>
      <p:ext uri="{BB962C8B-B14F-4D97-AF65-F5344CB8AC3E}">
        <p14:creationId xmlns:p14="http://schemas.microsoft.com/office/powerpoint/2010/main" val="27962077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r>
              <a:rPr lang="de-DE" altLang="de-DE" dirty="0"/>
              <a:t>Kinder aus OÖ; 6-10 Jahre, </a:t>
            </a:r>
            <a:br>
              <a:rPr lang="de-DE" altLang="de-DE" dirty="0"/>
            </a:br>
            <a:r>
              <a:rPr lang="de-DE" altLang="de-DE" sz="2000" dirty="0">
                <a:sym typeface="Wingdings" panose="05000000000000000000" pitchFamily="2" charset="2"/>
              </a:rPr>
              <a:t> </a:t>
            </a:r>
            <a:r>
              <a:rPr lang="de-DE" altLang="de-DE" sz="2000" dirty="0"/>
              <a:t>76% der Kinder haben Internetzugang</a:t>
            </a:r>
            <a:endParaRPr lang="de-DE" altLang="de-DE" dirty="0"/>
          </a:p>
        </p:txBody>
      </p:sp>
      <p:sp>
        <p:nvSpPr>
          <p:cNvPr id="6148" name="Text Box 5"/>
          <p:cNvSpPr txBox="1">
            <a:spLocks noChangeArrowheads="1"/>
          </p:cNvSpPr>
          <p:nvPr/>
        </p:nvSpPr>
        <p:spPr bwMode="auto">
          <a:xfrm rot="16200000">
            <a:off x="-1953173" y="4627970"/>
            <a:ext cx="4184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Font typeface="Wingdings" pitchFamily="2" charset="2"/>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400">
                <a:solidFill>
                  <a:schemeClr val="tx1"/>
                </a:solidFill>
                <a:latin typeface="Arial" pitchFamily="34" charset="0"/>
              </a:defRPr>
            </a:lvl4pPr>
            <a:lvl5pPr marL="2057400" indent="-228600" eaLnBrk="0" hangingPunct="0">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30000"/>
              </a:spcBef>
              <a:buFontTx/>
              <a:buNone/>
            </a:pPr>
            <a:r>
              <a:rPr lang="de-DE" altLang="de-DE" sz="1200" dirty="0"/>
              <a:t>Quelle: OÖ Studie zum Medienverhalten von Kindern 2022</a:t>
            </a:r>
          </a:p>
        </p:txBody>
      </p:sp>
      <p:graphicFrame>
        <p:nvGraphicFramePr>
          <p:cNvPr id="14" name="Diagramm 13">
            <a:extLst>
              <a:ext uri="{FF2B5EF4-FFF2-40B4-BE49-F238E27FC236}">
                <a16:creationId xmlns:a16="http://schemas.microsoft.com/office/drawing/2014/main" id="{CDE5922C-2F7C-4183-8BFB-767BDFEA2917}"/>
              </a:ext>
            </a:extLst>
          </p:cNvPr>
          <p:cNvGraphicFramePr>
            <a:graphicFrameLocks noGrp="1"/>
          </p:cNvGraphicFramePr>
          <p:nvPr>
            <p:extLst>
              <p:ext uri="{D42A27DB-BD31-4B8C-83A1-F6EECF244321}">
                <p14:modId xmlns:p14="http://schemas.microsoft.com/office/powerpoint/2010/main" val="48822986"/>
              </p:ext>
            </p:extLst>
          </p:nvPr>
        </p:nvGraphicFramePr>
        <p:xfrm>
          <a:off x="628243" y="1463674"/>
          <a:ext cx="851535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223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ormAutofit/>
          </a:bodyPr>
          <a:lstStyle/>
          <a:p>
            <a:pPr eaLnBrk="1" hangingPunct="1"/>
            <a:r>
              <a:rPr lang="de-DE" sz="2800" b="1" dirty="0">
                <a:latin typeface="+mj-lt"/>
              </a:rPr>
              <a:t>Informationssuche und Unterhaltung</a:t>
            </a:r>
            <a:endParaRPr lang="de-DE" altLang="de-DE" sz="2800" b="1" dirty="0">
              <a:latin typeface="+mj-lt"/>
            </a:endParaRPr>
          </a:p>
        </p:txBody>
      </p:sp>
      <p:sp>
        <p:nvSpPr>
          <p:cNvPr id="1010691" name="Rectangle 3"/>
          <p:cNvSpPr>
            <a:spLocks noGrp="1" noChangeArrowheads="1"/>
          </p:cNvSpPr>
          <p:nvPr>
            <p:ph idx="4294967295"/>
          </p:nvPr>
        </p:nvSpPr>
        <p:spPr>
          <a:xfrm>
            <a:off x="1520430" y="1808821"/>
            <a:ext cx="6048375" cy="3618309"/>
          </a:xfrm>
        </p:spPr>
        <p:txBody>
          <a:bodyPr/>
          <a:lstStyle/>
          <a:p>
            <a:pPr marL="42863" indent="0">
              <a:spcBef>
                <a:spcPts val="450"/>
              </a:spcBef>
            </a:pPr>
            <a:endParaRPr lang="de-DE" altLang="de-DE" dirty="0"/>
          </a:p>
          <a:p>
            <a:pPr marL="42863" indent="0">
              <a:lnSpc>
                <a:spcPct val="150000"/>
              </a:lnSpc>
              <a:spcBef>
                <a:spcPts val="450"/>
              </a:spcBef>
            </a:pPr>
            <a:endParaRPr lang="de-DE" altLang="de-DE" sz="1800" dirty="0"/>
          </a:p>
          <a:p>
            <a:pPr marL="42863" indent="0">
              <a:lnSpc>
                <a:spcPct val="150000"/>
              </a:lnSpc>
              <a:spcBef>
                <a:spcPts val="450"/>
              </a:spcBef>
            </a:pPr>
            <a:endParaRPr lang="de-DE" altLang="de-DE" sz="1800" dirty="0"/>
          </a:p>
          <a:p>
            <a:pPr marL="42863" indent="0">
              <a:lnSpc>
                <a:spcPct val="150000"/>
              </a:lnSpc>
              <a:spcBef>
                <a:spcPts val="450"/>
              </a:spcBef>
            </a:pPr>
            <a:endParaRPr lang="de-DE" altLang="de-DE" sz="1800" dirty="0"/>
          </a:p>
          <a:p>
            <a:pPr marL="42863" indent="0">
              <a:lnSpc>
                <a:spcPct val="150000"/>
              </a:lnSpc>
              <a:spcBef>
                <a:spcPts val="450"/>
              </a:spcBef>
              <a:buNone/>
            </a:pPr>
            <a:r>
              <a:rPr lang="de-DE" altLang="de-DE" sz="2000" dirty="0"/>
              <a:t>„Sog der Unendlichkeit“</a:t>
            </a:r>
          </a:p>
        </p:txBody>
      </p:sp>
      <p:pic>
        <p:nvPicPr>
          <p:cNvPr id="3078" name="Picture 6" descr="YouTube">
            <a:extLst>
              <a:ext uri="{FF2B5EF4-FFF2-40B4-BE49-F238E27FC236}">
                <a16:creationId xmlns:a16="http://schemas.microsoft.com/office/drawing/2014/main" id="{2A95CEC4-99BB-4F68-B73D-6B7CD048B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085" y="2932155"/>
            <a:ext cx="1491261" cy="13716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ikTok Logo - Logo, zeichen, emblem, symbol. Geschichte und Bedeutung">
            <a:extLst>
              <a:ext uri="{FF2B5EF4-FFF2-40B4-BE49-F238E27FC236}">
                <a16:creationId xmlns:a16="http://schemas.microsoft.com/office/drawing/2014/main" id="{E3916BF3-DF01-4BC0-989B-1AC1D150B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949" y="2808624"/>
            <a:ext cx="1278013" cy="7156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potify Logo - Logo, zeichen, emblem, symbol. Geschichte und Bedeutung">
            <a:extLst>
              <a:ext uri="{FF2B5EF4-FFF2-40B4-BE49-F238E27FC236}">
                <a16:creationId xmlns:a16="http://schemas.microsoft.com/office/drawing/2014/main" id="{E96A87A1-16E2-458A-971E-924757209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232" y="4114102"/>
            <a:ext cx="1278014" cy="7156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Netflix – Wikipedia">
            <a:extLst>
              <a:ext uri="{FF2B5EF4-FFF2-40B4-BE49-F238E27FC236}">
                <a16:creationId xmlns:a16="http://schemas.microsoft.com/office/drawing/2014/main" id="{F54394E4-424B-4F02-B23F-1A6B91115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303" y="3801659"/>
            <a:ext cx="731659" cy="7316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ogle – Wikipedia">
            <a:extLst>
              <a:ext uri="{FF2B5EF4-FFF2-40B4-BE49-F238E27FC236}">
                <a16:creationId xmlns:a16="http://schemas.microsoft.com/office/drawing/2014/main" id="{7FA555A0-5ED0-4298-B355-582D35A154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8518" y="2540395"/>
            <a:ext cx="1570107" cy="52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741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de-DE" sz="2800" b="1" dirty="0">
                <a:latin typeface="+mj-lt"/>
              </a:rPr>
              <a:t>Ist mein Kind fit für ein eigenes Smartphone?</a:t>
            </a:r>
            <a:endParaRPr lang="de-DE" altLang="de-DE" sz="2800" b="1" dirty="0">
              <a:latin typeface="+mj-lt"/>
            </a:endParaRPr>
          </a:p>
        </p:txBody>
      </p:sp>
      <p:sp>
        <p:nvSpPr>
          <p:cNvPr id="3" name="Inhaltsplatzhalter 2">
            <a:extLst>
              <a:ext uri="{FF2B5EF4-FFF2-40B4-BE49-F238E27FC236}">
                <a16:creationId xmlns:a16="http://schemas.microsoft.com/office/drawing/2014/main" id="{8DA98D8B-E89F-4932-A28B-AEB3E418F4D7}"/>
              </a:ext>
            </a:extLst>
          </p:cNvPr>
          <p:cNvSpPr>
            <a:spLocks noGrp="1"/>
          </p:cNvSpPr>
          <p:nvPr>
            <p:ph idx="12"/>
          </p:nvPr>
        </p:nvSpPr>
        <p:spPr/>
        <p:txBody>
          <a:bodyPr/>
          <a:lstStyle/>
          <a:p>
            <a:endParaRPr lang="de-AT" dirty="0"/>
          </a:p>
        </p:txBody>
      </p:sp>
      <p:sp>
        <p:nvSpPr>
          <p:cNvPr id="5" name="Inhaltsplatzhalter 4">
            <a:extLst>
              <a:ext uri="{FF2B5EF4-FFF2-40B4-BE49-F238E27FC236}">
                <a16:creationId xmlns:a16="http://schemas.microsoft.com/office/drawing/2014/main" id="{496F317E-DA55-4C12-96B0-BE44BEEE56DB}"/>
              </a:ext>
            </a:extLst>
          </p:cNvPr>
          <p:cNvSpPr>
            <a:spLocks noGrp="1"/>
          </p:cNvSpPr>
          <p:nvPr>
            <p:ph idx="1"/>
          </p:nvPr>
        </p:nvSpPr>
        <p:spPr/>
        <p:txBody>
          <a:bodyPr/>
          <a:lstStyle/>
          <a:p>
            <a:r>
              <a:rPr lang="de-DE" sz="1600" dirty="0"/>
              <a:t>Sicherheitseinstellungen aufrufen und dort Einstellungen ändern</a:t>
            </a:r>
          </a:p>
          <a:p>
            <a:r>
              <a:rPr lang="de-DE" sz="1600" dirty="0"/>
              <a:t>(PIN oder Passwort erstellen und ändern, Bildschirmsperre einrichten)</a:t>
            </a:r>
          </a:p>
          <a:p>
            <a:r>
              <a:rPr lang="de-DE" sz="1600" dirty="0"/>
              <a:t>Kosten der (monatlichen) Smartphone-Nutzung (Prepaid oder Tarif) überschauen</a:t>
            </a:r>
          </a:p>
          <a:p>
            <a:r>
              <a:rPr lang="de-DE" sz="1600" dirty="0"/>
              <a:t>Erkennen, wo Kosten anfallen (z. B. In-App-Käufe) und entsprechende Einstellungen am Gerät vornehmen</a:t>
            </a:r>
          </a:p>
          <a:p>
            <a:r>
              <a:rPr lang="de-DE" sz="1600" dirty="0"/>
              <a:t>GPS-Signal, W-LAN und Bluetooth selbständig aktivieren und deaktivieren</a:t>
            </a:r>
          </a:p>
          <a:p>
            <a:r>
              <a:rPr lang="de-DE" sz="1600" dirty="0" err="1"/>
              <a:t>Datenroaming</a:t>
            </a:r>
            <a:r>
              <a:rPr lang="de-DE" sz="1600" dirty="0"/>
              <a:t> für Urlaube außerhalb der EU ein- oder ausschalten</a:t>
            </a:r>
          </a:p>
          <a:p>
            <a:r>
              <a:rPr lang="de-DE" sz="1600" dirty="0"/>
              <a:t>Apps auswählen und vor einer Installation kritisch prüfen, ob die Anwendungen sicher und dem eigenen Alter angemessen sind</a:t>
            </a:r>
          </a:p>
          <a:p>
            <a:r>
              <a:rPr lang="de-DE" sz="1600" dirty="0"/>
              <a:t>Werbung erkennen und den Umgang mit verschiedenen Werbeformen verstehen</a:t>
            </a:r>
            <a:endParaRPr lang="de-AT" sz="1600" dirty="0"/>
          </a:p>
        </p:txBody>
      </p:sp>
    </p:spTree>
    <p:extLst>
      <p:ext uri="{BB962C8B-B14F-4D97-AF65-F5344CB8AC3E}">
        <p14:creationId xmlns:p14="http://schemas.microsoft.com/office/powerpoint/2010/main" val="3793173437"/>
      </p:ext>
    </p:extLst>
  </p:cSld>
  <p:clrMapOvr>
    <a:masterClrMapping/>
  </p:clrMapOvr>
  <p:transition spd="slow"/>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5676</Words>
  <Application>Microsoft Office PowerPoint</Application>
  <PresentationFormat>Bildschirmpräsentation (4:3)</PresentationFormat>
  <Paragraphs>736</Paragraphs>
  <Slides>45</Slides>
  <Notes>41</Notes>
  <HiddenSlides>8</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45</vt:i4>
      </vt:variant>
    </vt:vector>
  </HeadingPairs>
  <TitlesOfParts>
    <vt:vector size="52" baseType="lpstr">
      <vt:lpstr>Arial</vt:lpstr>
      <vt:lpstr>Arial Black</vt:lpstr>
      <vt:lpstr>Arial Narrow</vt:lpstr>
      <vt:lpstr>Calibri</vt:lpstr>
      <vt:lpstr>Calibri Light</vt:lpstr>
      <vt:lpstr>Wingdings</vt:lpstr>
      <vt:lpstr>Office</vt:lpstr>
      <vt:lpstr>PowerPoint-Präsentation</vt:lpstr>
      <vt:lpstr>Was Sie erwartet </vt:lpstr>
      <vt:lpstr>PowerPoint-Präsentation</vt:lpstr>
      <vt:lpstr>PowerPoint-Präsentation</vt:lpstr>
      <vt:lpstr>PowerPoint-Präsentation</vt:lpstr>
      <vt:lpstr>Ist mein Kind fit für ein eigenes Smartphone?</vt:lpstr>
      <vt:lpstr>Kinder aus OÖ; 6-10 Jahre,   76% der Kinder haben Internetzugang</vt:lpstr>
      <vt:lpstr>Informationssuche und Unterhaltung</vt:lpstr>
      <vt:lpstr>Ist mein Kind fit für ein eigenes Smartphone?</vt:lpstr>
      <vt:lpstr>Das Internet als Unterhaltungsmedium  YouTube  Kids</vt:lpstr>
      <vt:lpstr>Informationssuche: Kinder Suchmaschinen nutzen</vt:lpstr>
      <vt:lpstr>Soziale Netzwerke und Kommunikationsanwendungen </vt:lpstr>
      <vt:lpstr>Thema Kettenbriefe z.B. der „Clarissa-Kettenbrief“:</vt:lpstr>
      <vt:lpstr>Soziale Netzwerke und Kommunikationsanwendungen </vt:lpstr>
      <vt:lpstr>Kennzeichen kindgerechter Apps…</vt:lpstr>
      <vt:lpstr>„Aktuelles“ Thema Challenges </vt:lpstr>
      <vt:lpstr>Was tun bei gefährlichen Challenges?  </vt:lpstr>
      <vt:lpstr>Spiele</vt:lpstr>
      <vt:lpstr>Computerspiele - Spielgenres</vt:lpstr>
      <vt:lpstr>Roblox </vt:lpstr>
      <vt:lpstr>Roblox sicherer nutzen </vt:lpstr>
      <vt:lpstr>Spiele</vt:lpstr>
      <vt:lpstr>Ursachen für hohe Spieler-/Nutzerbindung</vt:lpstr>
      <vt:lpstr>PowerPoint-Präsentation</vt:lpstr>
      <vt:lpstr>Wieviel ist zu viel? Ist mein Kind süchtig?</vt:lpstr>
      <vt:lpstr>Wieviel ist zu viel? Ist mein Kind süchtig?</vt:lpstr>
      <vt:lpstr>Ihr Kind könnte gefährdet sein, und Unterstützung brauchen, wenn es…</vt:lpstr>
      <vt:lpstr>Wo gibt es Hilfe und Unterstützung?</vt:lpstr>
      <vt:lpstr>PowerPoint-Präsentation</vt:lpstr>
      <vt:lpstr>1. Interesse am Kind haben</vt:lpstr>
      <vt:lpstr>Die Sprache der Ermutigung   Förderung von Selbstwert und Selbstwirksamkeit</vt:lpstr>
      <vt:lpstr>2. Klare Vereinbarungen treffen</vt:lpstr>
      <vt:lpstr> Klare Vereinbarungen treffen –  Wann? Wie lange? </vt:lpstr>
      <vt:lpstr>Die Mediendauer im Blick behalten</vt:lpstr>
      <vt:lpstr>Klare Vereinbarungen treffen -  Was? Geeignete Inhalte auswählen</vt:lpstr>
      <vt:lpstr>Passende Spiele für das Kind auswählen</vt:lpstr>
      <vt:lpstr>Klare Vereinbarungen treffen -  und Vereinbarungen festhalten</vt:lpstr>
      <vt:lpstr>Klare Vereinbarungen treffen - und dann…</vt:lpstr>
      <vt:lpstr>3. Über Sicherheit, Gefahren und Inhalte sprechen</vt:lpstr>
      <vt:lpstr>4. Ausreichend andere Erfahrungen ermöglichen</vt:lpstr>
      <vt:lpstr>5. Vorbild sein</vt:lpstr>
      <vt:lpstr>Elterntipps:</vt:lpstr>
      <vt:lpstr>Die Mediendauer im Blick behalten</vt:lpstr>
      <vt:lpstr>Internetnutzung und Entwicklungsaufgaben im Jugendalter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Helene Traxler - Institut Suchtprävention</dc:creator>
  <cp:lastModifiedBy>Peter Eberle</cp:lastModifiedBy>
  <cp:revision>28</cp:revision>
  <cp:lastPrinted>2023-10-02T16:00:25Z</cp:lastPrinted>
  <dcterms:created xsi:type="dcterms:W3CDTF">2023-01-18T09:19:21Z</dcterms:created>
  <dcterms:modified xsi:type="dcterms:W3CDTF">2023-10-02T17:27:18Z</dcterms:modified>
</cp:coreProperties>
</file>